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026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15F5D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72428" y="0"/>
            <a:ext cx="386080" cy="9906000"/>
          </a:xfrm>
          <a:custGeom>
            <a:avLst/>
            <a:gdLst/>
            <a:ahLst/>
            <a:cxnLst/>
            <a:rect l="l" t="t" r="r" b="b"/>
            <a:pathLst>
              <a:path w="386079" h="9906000">
                <a:moveTo>
                  <a:pt x="385572" y="9905997"/>
                </a:moveTo>
                <a:lnTo>
                  <a:pt x="385572" y="0"/>
                </a:lnTo>
                <a:lnTo>
                  <a:pt x="0" y="0"/>
                </a:lnTo>
                <a:lnTo>
                  <a:pt x="0" y="9905997"/>
                </a:lnTo>
                <a:lnTo>
                  <a:pt x="385572" y="9905997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C3C3B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C0C0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15F5D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C3C3B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15F5D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C3C3B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15F5D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15F5D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763" y="4146041"/>
            <a:ext cx="5262473" cy="52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C3C3B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1580133"/>
            <a:ext cx="559752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C0C0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53150" y="9355718"/>
            <a:ext cx="168910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15F5D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hyperlink" Target="mailto:oepdi.gavyam@yarregion.ru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zamgp.gavyam@yarregion.ru" TargetMode="External"/><Relationship Id="rId5" Type="http://schemas.openxmlformats.org/officeDocument/2006/relationships/hyperlink" Target="mailto:zam3.gavyam@yarregion.ru" TargetMode="Externa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895" y="429768"/>
            <a:ext cx="1267968" cy="1245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033" y="3988180"/>
            <a:ext cx="4858385" cy="131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3460"/>
              </a:lnSpc>
            </a:pPr>
            <a:r>
              <a:rPr sz="32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 муниципальный</a:t>
            </a:r>
            <a:r>
              <a:rPr sz="3200" spc="-8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3200" dirty="0">
                <a:solidFill>
                  <a:srgbClr val="3C3C3B"/>
                </a:solidFill>
                <a:latin typeface="Montserrat"/>
                <a:cs typeface="Montserrat"/>
              </a:rPr>
              <a:t>округ  Ярославской</a:t>
            </a:r>
            <a:r>
              <a:rPr sz="3200" spc="-5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3200" dirty="0">
                <a:solidFill>
                  <a:srgbClr val="3C3C3B"/>
                </a:solidFill>
                <a:latin typeface="Montserrat"/>
                <a:cs typeface="Montserrat"/>
              </a:rPr>
              <a:t>области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31" y="7050563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73" y="0"/>
                </a:moveTo>
                <a:lnTo>
                  <a:pt x="424590" y="8977"/>
                </a:lnTo>
                <a:lnTo>
                  <a:pt x="384016" y="35909"/>
                </a:lnTo>
                <a:lnTo>
                  <a:pt x="35909" y="384016"/>
                </a:lnTo>
                <a:lnTo>
                  <a:pt x="8977" y="424588"/>
                </a:lnTo>
                <a:lnTo>
                  <a:pt x="0" y="470757"/>
                </a:lnTo>
                <a:lnTo>
                  <a:pt x="8977" y="516925"/>
                </a:lnTo>
                <a:lnTo>
                  <a:pt x="35909" y="557498"/>
                </a:lnTo>
                <a:lnTo>
                  <a:pt x="383127" y="904716"/>
                </a:lnTo>
                <a:lnTo>
                  <a:pt x="423699" y="931648"/>
                </a:lnTo>
                <a:lnTo>
                  <a:pt x="469868" y="940625"/>
                </a:lnTo>
                <a:lnTo>
                  <a:pt x="516036" y="931648"/>
                </a:lnTo>
                <a:lnTo>
                  <a:pt x="556609" y="904716"/>
                </a:lnTo>
                <a:lnTo>
                  <a:pt x="904716" y="556609"/>
                </a:lnTo>
                <a:lnTo>
                  <a:pt x="931648" y="516034"/>
                </a:lnTo>
                <a:lnTo>
                  <a:pt x="940625" y="469852"/>
                </a:lnTo>
                <a:lnTo>
                  <a:pt x="931648" y="423646"/>
                </a:lnTo>
                <a:lnTo>
                  <a:pt x="904716" y="383000"/>
                </a:lnTo>
                <a:lnTo>
                  <a:pt x="557625" y="35909"/>
                </a:lnTo>
                <a:lnTo>
                  <a:pt x="516979" y="8977"/>
                </a:lnTo>
                <a:lnTo>
                  <a:pt x="470773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3313" y="7050563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8977"/>
                </a:lnTo>
                <a:lnTo>
                  <a:pt x="384016" y="35909"/>
                </a:lnTo>
                <a:lnTo>
                  <a:pt x="35909" y="384016"/>
                </a:lnTo>
                <a:lnTo>
                  <a:pt x="8977" y="424588"/>
                </a:lnTo>
                <a:lnTo>
                  <a:pt x="0" y="470757"/>
                </a:lnTo>
                <a:lnTo>
                  <a:pt x="8977" y="516925"/>
                </a:lnTo>
                <a:lnTo>
                  <a:pt x="35909" y="557498"/>
                </a:lnTo>
                <a:lnTo>
                  <a:pt x="383000" y="904716"/>
                </a:lnTo>
                <a:lnTo>
                  <a:pt x="423646" y="931648"/>
                </a:lnTo>
                <a:lnTo>
                  <a:pt x="469852" y="940625"/>
                </a:lnTo>
                <a:lnTo>
                  <a:pt x="516034" y="931648"/>
                </a:lnTo>
                <a:lnTo>
                  <a:pt x="556609" y="904716"/>
                </a:lnTo>
                <a:lnTo>
                  <a:pt x="904716" y="556609"/>
                </a:lnTo>
                <a:lnTo>
                  <a:pt x="931648" y="516034"/>
                </a:lnTo>
                <a:lnTo>
                  <a:pt x="940625" y="469852"/>
                </a:lnTo>
                <a:lnTo>
                  <a:pt x="931648" y="423646"/>
                </a:lnTo>
                <a:lnTo>
                  <a:pt x="904716" y="383000"/>
                </a:lnTo>
                <a:lnTo>
                  <a:pt x="557498" y="35909"/>
                </a:lnTo>
                <a:lnTo>
                  <a:pt x="516925" y="8977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4381" y="7050563"/>
            <a:ext cx="504190" cy="941069"/>
          </a:xfrm>
          <a:custGeom>
            <a:avLst/>
            <a:gdLst/>
            <a:ahLst/>
            <a:cxnLst/>
            <a:rect l="l" t="t" r="r" b="b"/>
            <a:pathLst>
              <a:path w="504190" h="941070">
                <a:moveTo>
                  <a:pt x="470741" y="0"/>
                </a:moveTo>
                <a:lnTo>
                  <a:pt x="424559" y="8977"/>
                </a:lnTo>
                <a:lnTo>
                  <a:pt x="383984" y="35909"/>
                </a:lnTo>
                <a:lnTo>
                  <a:pt x="36004" y="384016"/>
                </a:lnTo>
                <a:lnTo>
                  <a:pt x="9001" y="424588"/>
                </a:lnTo>
                <a:lnTo>
                  <a:pt x="0" y="470757"/>
                </a:lnTo>
                <a:lnTo>
                  <a:pt x="9001" y="516925"/>
                </a:lnTo>
                <a:lnTo>
                  <a:pt x="36004" y="557498"/>
                </a:lnTo>
                <a:lnTo>
                  <a:pt x="383095" y="904716"/>
                </a:lnTo>
                <a:lnTo>
                  <a:pt x="423670" y="931648"/>
                </a:lnTo>
                <a:lnTo>
                  <a:pt x="469852" y="940625"/>
                </a:lnTo>
                <a:lnTo>
                  <a:pt x="503618" y="934065"/>
                </a:lnTo>
                <a:lnTo>
                  <a:pt x="503618" y="6387"/>
                </a:lnTo>
                <a:lnTo>
                  <a:pt x="47074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6985" y="7044467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89" y="0"/>
                </a:moveTo>
                <a:lnTo>
                  <a:pt x="424612" y="8977"/>
                </a:lnTo>
                <a:lnTo>
                  <a:pt x="383984" y="35909"/>
                </a:lnTo>
                <a:lnTo>
                  <a:pt x="36004" y="384016"/>
                </a:lnTo>
                <a:lnTo>
                  <a:pt x="9001" y="424588"/>
                </a:lnTo>
                <a:lnTo>
                  <a:pt x="0" y="470757"/>
                </a:lnTo>
                <a:lnTo>
                  <a:pt x="9001" y="516925"/>
                </a:lnTo>
                <a:lnTo>
                  <a:pt x="36004" y="557498"/>
                </a:lnTo>
                <a:lnTo>
                  <a:pt x="383095" y="904716"/>
                </a:lnTo>
                <a:lnTo>
                  <a:pt x="423670" y="931648"/>
                </a:lnTo>
                <a:lnTo>
                  <a:pt x="469852" y="940625"/>
                </a:lnTo>
                <a:lnTo>
                  <a:pt x="516058" y="931648"/>
                </a:lnTo>
                <a:lnTo>
                  <a:pt x="556704" y="904716"/>
                </a:lnTo>
                <a:lnTo>
                  <a:pt x="904684" y="556609"/>
                </a:lnTo>
                <a:lnTo>
                  <a:pt x="931616" y="516034"/>
                </a:lnTo>
                <a:lnTo>
                  <a:pt x="940593" y="469852"/>
                </a:lnTo>
                <a:lnTo>
                  <a:pt x="931616" y="423646"/>
                </a:lnTo>
                <a:lnTo>
                  <a:pt x="904684" y="383000"/>
                </a:lnTo>
                <a:lnTo>
                  <a:pt x="557593" y="35909"/>
                </a:lnTo>
                <a:lnTo>
                  <a:pt x="516965" y="8977"/>
                </a:lnTo>
                <a:lnTo>
                  <a:pt x="47078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6461" y="7044467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7" y="0"/>
                </a:moveTo>
                <a:lnTo>
                  <a:pt x="424565" y="8977"/>
                </a:lnTo>
                <a:lnTo>
                  <a:pt x="383990" y="35909"/>
                </a:lnTo>
                <a:lnTo>
                  <a:pt x="35947" y="384016"/>
                </a:lnTo>
                <a:lnTo>
                  <a:pt x="8986" y="424588"/>
                </a:lnTo>
                <a:lnTo>
                  <a:pt x="0" y="470757"/>
                </a:lnTo>
                <a:lnTo>
                  <a:pt x="8986" y="516925"/>
                </a:lnTo>
                <a:lnTo>
                  <a:pt x="35947" y="557498"/>
                </a:lnTo>
                <a:lnTo>
                  <a:pt x="383101" y="904716"/>
                </a:lnTo>
                <a:lnTo>
                  <a:pt x="423674" y="931648"/>
                </a:lnTo>
                <a:lnTo>
                  <a:pt x="469842" y="940625"/>
                </a:lnTo>
                <a:lnTo>
                  <a:pt x="516011" y="931648"/>
                </a:lnTo>
                <a:lnTo>
                  <a:pt x="556583" y="904716"/>
                </a:lnTo>
                <a:lnTo>
                  <a:pt x="904690" y="556609"/>
                </a:lnTo>
                <a:lnTo>
                  <a:pt x="931622" y="516034"/>
                </a:lnTo>
                <a:lnTo>
                  <a:pt x="940600" y="469852"/>
                </a:lnTo>
                <a:lnTo>
                  <a:pt x="931622" y="423646"/>
                </a:lnTo>
                <a:lnTo>
                  <a:pt x="904690" y="383000"/>
                </a:lnTo>
                <a:lnTo>
                  <a:pt x="557599" y="35909"/>
                </a:lnTo>
                <a:lnTo>
                  <a:pt x="516953" y="8977"/>
                </a:lnTo>
                <a:lnTo>
                  <a:pt x="47074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41419"/>
            <a:ext cx="521970" cy="941069"/>
          </a:xfrm>
          <a:custGeom>
            <a:avLst/>
            <a:gdLst/>
            <a:ahLst/>
            <a:cxnLst/>
            <a:rect l="l" t="t" r="r" b="b"/>
            <a:pathLst>
              <a:path w="521970" h="941070">
                <a:moveTo>
                  <a:pt x="52067" y="0"/>
                </a:moveTo>
                <a:lnTo>
                  <a:pt x="5884" y="8977"/>
                </a:lnTo>
                <a:lnTo>
                  <a:pt x="0" y="12880"/>
                </a:lnTo>
                <a:lnTo>
                  <a:pt x="0" y="928350"/>
                </a:lnTo>
                <a:lnTo>
                  <a:pt x="4971" y="931648"/>
                </a:lnTo>
                <a:lnTo>
                  <a:pt x="51154" y="940625"/>
                </a:lnTo>
                <a:lnTo>
                  <a:pt x="97336" y="931648"/>
                </a:lnTo>
                <a:lnTo>
                  <a:pt x="137934" y="904716"/>
                </a:lnTo>
                <a:lnTo>
                  <a:pt x="485978" y="556609"/>
                </a:lnTo>
                <a:lnTo>
                  <a:pt x="512931" y="516034"/>
                </a:lnTo>
                <a:lnTo>
                  <a:pt x="521916" y="469852"/>
                </a:lnTo>
                <a:lnTo>
                  <a:pt x="512931" y="423646"/>
                </a:lnTo>
                <a:lnTo>
                  <a:pt x="485978" y="383000"/>
                </a:lnTo>
                <a:lnTo>
                  <a:pt x="138849" y="35909"/>
                </a:lnTo>
                <a:lnTo>
                  <a:pt x="98250" y="8977"/>
                </a:lnTo>
                <a:lnTo>
                  <a:pt x="5206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3831" y="837961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73" y="0"/>
                </a:moveTo>
                <a:lnTo>
                  <a:pt x="424590" y="8977"/>
                </a:lnTo>
                <a:lnTo>
                  <a:pt x="384016" y="35909"/>
                </a:lnTo>
                <a:lnTo>
                  <a:pt x="35909" y="383927"/>
                </a:lnTo>
                <a:lnTo>
                  <a:pt x="8977" y="424528"/>
                </a:lnTo>
                <a:lnTo>
                  <a:pt x="0" y="470712"/>
                </a:lnTo>
                <a:lnTo>
                  <a:pt x="8977" y="516897"/>
                </a:lnTo>
                <a:lnTo>
                  <a:pt x="35909" y="557498"/>
                </a:lnTo>
                <a:lnTo>
                  <a:pt x="383127" y="904627"/>
                </a:lnTo>
                <a:lnTo>
                  <a:pt x="423699" y="931580"/>
                </a:lnTo>
                <a:lnTo>
                  <a:pt x="469868" y="940565"/>
                </a:lnTo>
                <a:lnTo>
                  <a:pt x="516036" y="931580"/>
                </a:lnTo>
                <a:lnTo>
                  <a:pt x="556609" y="904627"/>
                </a:lnTo>
                <a:lnTo>
                  <a:pt x="904716" y="556583"/>
                </a:lnTo>
                <a:lnTo>
                  <a:pt x="931648" y="515985"/>
                </a:lnTo>
                <a:lnTo>
                  <a:pt x="940625" y="469804"/>
                </a:lnTo>
                <a:lnTo>
                  <a:pt x="931648" y="423624"/>
                </a:lnTo>
                <a:lnTo>
                  <a:pt x="904716" y="383025"/>
                </a:lnTo>
                <a:lnTo>
                  <a:pt x="557625" y="35909"/>
                </a:lnTo>
                <a:lnTo>
                  <a:pt x="516979" y="8977"/>
                </a:lnTo>
                <a:lnTo>
                  <a:pt x="470773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3313" y="837961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8977"/>
                </a:lnTo>
                <a:lnTo>
                  <a:pt x="384016" y="35909"/>
                </a:lnTo>
                <a:lnTo>
                  <a:pt x="35909" y="383927"/>
                </a:lnTo>
                <a:lnTo>
                  <a:pt x="8977" y="424528"/>
                </a:lnTo>
                <a:lnTo>
                  <a:pt x="0" y="470712"/>
                </a:lnTo>
                <a:lnTo>
                  <a:pt x="8977" y="516897"/>
                </a:lnTo>
                <a:lnTo>
                  <a:pt x="35909" y="557498"/>
                </a:lnTo>
                <a:lnTo>
                  <a:pt x="383000" y="904627"/>
                </a:lnTo>
                <a:lnTo>
                  <a:pt x="423646" y="931580"/>
                </a:lnTo>
                <a:lnTo>
                  <a:pt x="469852" y="940565"/>
                </a:lnTo>
                <a:lnTo>
                  <a:pt x="516034" y="931580"/>
                </a:lnTo>
                <a:lnTo>
                  <a:pt x="556609" y="904627"/>
                </a:lnTo>
                <a:lnTo>
                  <a:pt x="904716" y="556583"/>
                </a:lnTo>
                <a:lnTo>
                  <a:pt x="931648" y="515985"/>
                </a:lnTo>
                <a:lnTo>
                  <a:pt x="940625" y="469804"/>
                </a:lnTo>
                <a:lnTo>
                  <a:pt x="931648" y="423624"/>
                </a:lnTo>
                <a:lnTo>
                  <a:pt x="904716" y="383025"/>
                </a:lnTo>
                <a:lnTo>
                  <a:pt x="557498" y="35909"/>
                </a:lnTo>
                <a:lnTo>
                  <a:pt x="516925" y="8977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2718" y="9684963"/>
            <a:ext cx="544195" cy="221615"/>
          </a:xfrm>
          <a:custGeom>
            <a:avLst/>
            <a:gdLst/>
            <a:ahLst/>
            <a:cxnLst/>
            <a:rect l="l" t="t" r="r" b="b"/>
            <a:pathLst>
              <a:path w="544195" h="221615">
                <a:moveTo>
                  <a:pt x="271885" y="0"/>
                </a:moveTo>
                <a:lnTo>
                  <a:pt x="225703" y="8986"/>
                </a:lnTo>
                <a:lnTo>
                  <a:pt x="185128" y="35947"/>
                </a:lnTo>
                <a:lnTo>
                  <a:pt x="0" y="221035"/>
                </a:lnTo>
                <a:lnTo>
                  <a:pt x="543812" y="221035"/>
                </a:lnTo>
                <a:lnTo>
                  <a:pt x="358737" y="35947"/>
                </a:lnTo>
                <a:lnTo>
                  <a:pt x="318092" y="8986"/>
                </a:lnTo>
                <a:lnTo>
                  <a:pt x="271885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2201" y="9684963"/>
            <a:ext cx="544195" cy="221615"/>
          </a:xfrm>
          <a:custGeom>
            <a:avLst/>
            <a:gdLst/>
            <a:ahLst/>
            <a:cxnLst/>
            <a:rect l="l" t="t" r="r" b="b"/>
            <a:pathLst>
              <a:path w="544195" h="221615">
                <a:moveTo>
                  <a:pt x="271869" y="0"/>
                </a:moveTo>
                <a:lnTo>
                  <a:pt x="225700" y="8986"/>
                </a:lnTo>
                <a:lnTo>
                  <a:pt x="185128" y="35947"/>
                </a:lnTo>
                <a:lnTo>
                  <a:pt x="0" y="221035"/>
                </a:lnTo>
                <a:lnTo>
                  <a:pt x="543752" y="221035"/>
                </a:lnTo>
                <a:lnTo>
                  <a:pt x="358610" y="35947"/>
                </a:lnTo>
                <a:lnTo>
                  <a:pt x="318037" y="8986"/>
                </a:lnTo>
                <a:lnTo>
                  <a:pt x="27186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4381" y="8379618"/>
            <a:ext cx="504190" cy="941069"/>
          </a:xfrm>
          <a:custGeom>
            <a:avLst/>
            <a:gdLst/>
            <a:ahLst/>
            <a:cxnLst/>
            <a:rect l="l" t="t" r="r" b="b"/>
            <a:pathLst>
              <a:path w="504190" h="941070">
                <a:moveTo>
                  <a:pt x="470741" y="0"/>
                </a:moveTo>
                <a:lnTo>
                  <a:pt x="424559" y="8977"/>
                </a:lnTo>
                <a:lnTo>
                  <a:pt x="383984" y="35909"/>
                </a:lnTo>
                <a:lnTo>
                  <a:pt x="36004" y="383927"/>
                </a:lnTo>
                <a:lnTo>
                  <a:pt x="9001" y="424528"/>
                </a:lnTo>
                <a:lnTo>
                  <a:pt x="0" y="470712"/>
                </a:lnTo>
                <a:lnTo>
                  <a:pt x="9001" y="516897"/>
                </a:lnTo>
                <a:lnTo>
                  <a:pt x="36004" y="557498"/>
                </a:lnTo>
                <a:lnTo>
                  <a:pt x="383095" y="904627"/>
                </a:lnTo>
                <a:lnTo>
                  <a:pt x="423670" y="931580"/>
                </a:lnTo>
                <a:lnTo>
                  <a:pt x="469852" y="940565"/>
                </a:lnTo>
                <a:lnTo>
                  <a:pt x="503618" y="933999"/>
                </a:lnTo>
                <a:lnTo>
                  <a:pt x="503618" y="6387"/>
                </a:lnTo>
                <a:lnTo>
                  <a:pt x="47074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3305" y="9684963"/>
            <a:ext cx="304800" cy="221615"/>
          </a:xfrm>
          <a:custGeom>
            <a:avLst/>
            <a:gdLst/>
            <a:ahLst/>
            <a:cxnLst/>
            <a:rect l="l" t="t" r="r" b="b"/>
            <a:pathLst>
              <a:path w="304800" h="221615">
                <a:moveTo>
                  <a:pt x="271817" y="0"/>
                </a:moveTo>
                <a:lnTo>
                  <a:pt x="225635" y="8986"/>
                </a:lnTo>
                <a:lnTo>
                  <a:pt x="185060" y="35947"/>
                </a:lnTo>
                <a:lnTo>
                  <a:pt x="0" y="221034"/>
                </a:lnTo>
                <a:lnTo>
                  <a:pt x="304694" y="221034"/>
                </a:lnTo>
                <a:lnTo>
                  <a:pt x="304694" y="6394"/>
                </a:lnTo>
                <a:lnTo>
                  <a:pt x="27181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96985" y="8373427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89" y="0"/>
                </a:moveTo>
                <a:lnTo>
                  <a:pt x="424612" y="9001"/>
                </a:lnTo>
                <a:lnTo>
                  <a:pt x="383984" y="36004"/>
                </a:lnTo>
                <a:lnTo>
                  <a:pt x="36004" y="384022"/>
                </a:lnTo>
                <a:lnTo>
                  <a:pt x="9001" y="424623"/>
                </a:lnTo>
                <a:lnTo>
                  <a:pt x="0" y="470808"/>
                </a:lnTo>
                <a:lnTo>
                  <a:pt x="9001" y="516992"/>
                </a:lnTo>
                <a:lnTo>
                  <a:pt x="36004" y="557593"/>
                </a:lnTo>
                <a:lnTo>
                  <a:pt x="383095" y="904709"/>
                </a:lnTo>
                <a:lnTo>
                  <a:pt x="423670" y="931670"/>
                </a:lnTo>
                <a:lnTo>
                  <a:pt x="469852" y="940657"/>
                </a:lnTo>
                <a:lnTo>
                  <a:pt x="516058" y="931670"/>
                </a:lnTo>
                <a:lnTo>
                  <a:pt x="556704" y="904709"/>
                </a:lnTo>
                <a:lnTo>
                  <a:pt x="904684" y="556679"/>
                </a:lnTo>
                <a:lnTo>
                  <a:pt x="931616" y="516078"/>
                </a:lnTo>
                <a:lnTo>
                  <a:pt x="940593" y="469893"/>
                </a:lnTo>
                <a:lnTo>
                  <a:pt x="931616" y="423708"/>
                </a:lnTo>
                <a:lnTo>
                  <a:pt x="904684" y="383108"/>
                </a:lnTo>
                <a:lnTo>
                  <a:pt x="557593" y="36004"/>
                </a:lnTo>
                <a:lnTo>
                  <a:pt x="516965" y="9001"/>
                </a:lnTo>
                <a:lnTo>
                  <a:pt x="47078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461" y="8373427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7" y="0"/>
                </a:moveTo>
                <a:lnTo>
                  <a:pt x="424565" y="9001"/>
                </a:lnTo>
                <a:lnTo>
                  <a:pt x="383990" y="36004"/>
                </a:lnTo>
                <a:lnTo>
                  <a:pt x="35947" y="384022"/>
                </a:lnTo>
                <a:lnTo>
                  <a:pt x="8986" y="424623"/>
                </a:lnTo>
                <a:lnTo>
                  <a:pt x="0" y="470808"/>
                </a:lnTo>
                <a:lnTo>
                  <a:pt x="8986" y="516992"/>
                </a:lnTo>
                <a:lnTo>
                  <a:pt x="35947" y="557593"/>
                </a:lnTo>
                <a:lnTo>
                  <a:pt x="383101" y="904709"/>
                </a:lnTo>
                <a:lnTo>
                  <a:pt x="423674" y="931670"/>
                </a:lnTo>
                <a:lnTo>
                  <a:pt x="469842" y="940657"/>
                </a:lnTo>
                <a:lnTo>
                  <a:pt x="516011" y="931670"/>
                </a:lnTo>
                <a:lnTo>
                  <a:pt x="556583" y="904709"/>
                </a:lnTo>
                <a:lnTo>
                  <a:pt x="904690" y="556679"/>
                </a:lnTo>
                <a:lnTo>
                  <a:pt x="931622" y="516078"/>
                </a:lnTo>
                <a:lnTo>
                  <a:pt x="940600" y="469893"/>
                </a:lnTo>
                <a:lnTo>
                  <a:pt x="931622" y="423708"/>
                </a:lnTo>
                <a:lnTo>
                  <a:pt x="904690" y="383108"/>
                </a:lnTo>
                <a:lnTo>
                  <a:pt x="557599" y="36004"/>
                </a:lnTo>
                <a:lnTo>
                  <a:pt x="516953" y="9001"/>
                </a:lnTo>
                <a:lnTo>
                  <a:pt x="47074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9808" y="9678863"/>
            <a:ext cx="556260" cy="227329"/>
          </a:xfrm>
          <a:custGeom>
            <a:avLst/>
            <a:gdLst/>
            <a:ahLst/>
            <a:cxnLst/>
            <a:rect l="l" t="t" r="r" b="b"/>
            <a:pathLst>
              <a:path w="556260" h="227329">
                <a:moveTo>
                  <a:pt x="277966" y="0"/>
                </a:moveTo>
                <a:lnTo>
                  <a:pt x="231789" y="8984"/>
                </a:lnTo>
                <a:lnTo>
                  <a:pt x="191161" y="35937"/>
                </a:lnTo>
                <a:lnTo>
                  <a:pt x="0" y="227134"/>
                </a:lnTo>
                <a:lnTo>
                  <a:pt x="555946" y="227134"/>
                </a:lnTo>
                <a:lnTo>
                  <a:pt x="364770" y="35937"/>
                </a:lnTo>
                <a:lnTo>
                  <a:pt x="324142" y="8984"/>
                </a:lnTo>
                <a:lnTo>
                  <a:pt x="27796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9255" y="9678863"/>
            <a:ext cx="556260" cy="227329"/>
          </a:xfrm>
          <a:custGeom>
            <a:avLst/>
            <a:gdLst/>
            <a:ahLst/>
            <a:cxnLst/>
            <a:rect l="l" t="t" r="r" b="b"/>
            <a:pathLst>
              <a:path w="556260" h="227329">
                <a:moveTo>
                  <a:pt x="277953" y="0"/>
                </a:moveTo>
                <a:lnTo>
                  <a:pt x="231771" y="8984"/>
                </a:lnTo>
                <a:lnTo>
                  <a:pt x="191196" y="35937"/>
                </a:lnTo>
                <a:lnTo>
                  <a:pt x="0" y="227134"/>
                </a:lnTo>
                <a:lnTo>
                  <a:pt x="555981" y="227134"/>
                </a:lnTo>
                <a:lnTo>
                  <a:pt x="364805" y="35937"/>
                </a:lnTo>
                <a:lnTo>
                  <a:pt x="324159" y="8984"/>
                </a:lnTo>
                <a:lnTo>
                  <a:pt x="277953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370379"/>
            <a:ext cx="521970" cy="941069"/>
          </a:xfrm>
          <a:custGeom>
            <a:avLst/>
            <a:gdLst/>
            <a:ahLst/>
            <a:cxnLst/>
            <a:rect l="l" t="t" r="r" b="b"/>
            <a:pathLst>
              <a:path w="521970" h="941070">
                <a:moveTo>
                  <a:pt x="52067" y="0"/>
                </a:moveTo>
                <a:lnTo>
                  <a:pt x="5883" y="9001"/>
                </a:lnTo>
                <a:lnTo>
                  <a:pt x="0" y="12914"/>
                </a:lnTo>
                <a:lnTo>
                  <a:pt x="0" y="928369"/>
                </a:lnTo>
                <a:lnTo>
                  <a:pt x="4971" y="931670"/>
                </a:lnTo>
                <a:lnTo>
                  <a:pt x="51154" y="940657"/>
                </a:lnTo>
                <a:lnTo>
                  <a:pt x="97336" y="931670"/>
                </a:lnTo>
                <a:lnTo>
                  <a:pt x="137934" y="904709"/>
                </a:lnTo>
                <a:lnTo>
                  <a:pt x="485978" y="556679"/>
                </a:lnTo>
                <a:lnTo>
                  <a:pt x="512931" y="516078"/>
                </a:lnTo>
                <a:lnTo>
                  <a:pt x="521915" y="469893"/>
                </a:lnTo>
                <a:lnTo>
                  <a:pt x="512931" y="423708"/>
                </a:lnTo>
                <a:lnTo>
                  <a:pt x="485978" y="383108"/>
                </a:lnTo>
                <a:lnTo>
                  <a:pt x="138848" y="36004"/>
                </a:lnTo>
                <a:lnTo>
                  <a:pt x="98250" y="9001"/>
                </a:lnTo>
                <a:lnTo>
                  <a:pt x="5206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675806"/>
            <a:ext cx="333375" cy="230504"/>
          </a:xfrm>
          <a:custGeom>
            <a:avLst/>
            <a:gdLst/>
            <a:ahLst/>
            <a:cxnLst/>
            <a:rect l="l" t="t" r="r" b="b"/>
            <a:pathLst>
              <a:path w="333375" h="230504">
                <a:moveTo>
                  <a:pt x="52066" y="0"/>
                </a:moveTo>
                <a:lnTo>
                  <a:pt x="5883" y="8986"/>
                </a:lnTo>
                <a:lnTo>
                  <a:pt x="0" y="12893"/>
                </a:lnTo>
                <a:lnTo>
                  <a:pt x="0" y="230192"/>
                </a:lnTo>
                <a:lnTo>
                  <a:pt x="333093" y="230192"/>
                </a:lnTo>
                <a:lnTo>
                  <a:pt x="138848" y="35947"/>
                </a:lnTo>
                <a:lnTo>
                  <a:pt x="98249" y="8986"/>
                </a:lnTo>
                <a:lnTo>
                  <a:pt x="5206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9141" y="640022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9001"/>
                </a:lnTo>
                <a:lnTo>
                  <a:pt x="384016" y="36004"/>
                </a:lnTo>
                <a:lnTo>
                  <a:pt x="35909" y="383984"/>
                </a:lnTo>
                <a:lnTo>
                  <a:pt x="8977" y="424559"/>
                </a:lnTo>
                <a:lnTo>
                  <a:pt x="0" y="470741"/>
                </a:lnTo>
                <a:lnTo>
                  <a:pt x="8977" y="516947"/>
                </a:lnTo>
                <a:lnTo>
                  <a:pt x="35909" y="557593"/>
                </a:lnTo>
                <a:lnTo>
                  <a:pt x="383127" y="904684"/>
                </a:lnTo>
                <a:lnTo>
                  <a:pt x="423699" y="931616"/>
                </a:lnTo>
                <a:lnTo>
                  <a:pt x="469868" y="940593"/>
                </a:lnTo>
                <a:lnTo>
                  <a:pt x="516036" y="931616"/>
                </a:lnTo>
                <a:lnTo>
                  <a:pt x="556609" y="904684"/>
                </a:lnTo>
                <a:lnTo>
                  <a:pt x="904716" y="556704"/>
                </a:lnTo>
                <a:lnTo>
                  <a:pt x="931648" y="516058"/>
                </a:lnTo>
                <a:lnTo>
                  <a:pt x="940625" y="469852"/>
                </a:lnTo>
                <a:lnTo>
                  <a:pt x="931648" y="423670"/>
                </a:lnTo>
                <a:lnTo>
                  <a:pt x="904716" y="383095"/>
                </a:lnTo>
                <a:lnTo>
                  <a:pt x="557498" y="36004"/>
                </a:lnTo>
                <a:lnTo>
                  <a:pt x="516925" y="9001"/>
                </a:lnTo>
                <a:lnTo>
                  <a:pt x="47075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9691" y="640022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41" y="0"/>
                </a:moveTo>
                <a:lnTo>
                  <a:pt x="424559" y="9001"/>
                </a:lnTo>
                <a:lnTo>
                  <a:pt x="383984" y="36004"/>
                </a:lnTo>
                <a:lnTo>
                  <a:pt x="36004" y="383984"/>
                </a:lnTo>
                <a:lnTo>
                  <a:pt x="9001" y="424559"/>
                </a:lnTo>
                <a:lnTo>
                  <a:pt x="0" y="470741"/>
                </a:lnTo>
                <a:lnTo>
                  <a:pt x="9001" y="516947"/>
                </a:lnTo>
                <a:lnTo>
                  <a:pt x="36004" y="557593"/>
                </a:lnTo>
                <a:lnTo>
                  <a:pt x="383095" y="904684"/>
                </a:lnTo>
                <a:lnTo>
                  <a:pt x="423670" y="931616"/>
                </a:lnTo>
                <a:lnTo>
                  <a:pt x="469852" y="940593"/>
                </a:lnTo>
                <a:lnTo>
                  <a:pt x="516058" y="931616"/>
                </a:lnTo>
                <a:lnTo>
                  <a:pt x="556704" y="904684"/>
                </a:lnTo>
                <a:lnTo>
                  <a:pt x="904684" y="556704"/>
                </a:lnTo>
                <a:lnTo>
                  <a:pt x="931616" y="516058"/>
                </a:lnTo>
                <a:lnTo>
                  <a:pt x="940593" y="469852"/>
                </a:lnTo>
                <a:lnTo>
                  <a:pt x="931616" y="423670"/>
                </a:lnTo>
                <a:lnTo>
                  <a:pt x="904684" y="383095"/>
                </a:lnTo>
                <a:lnTo>
                  <a:pt x="557593" y="36004"/>
                </a:lnTo>
                <a:lnTo>
                  <a:pt x="516947" y="9001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2295" y="6394132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1" y="0"/>
                </a:moveTo>
                <a:lnTo>
                  <a:pt x="424559" y="9001"/>
                </a:lnTo>
                <a:lnTo>
                  <a:pt x="383984" y="36004"/>
                </a:lnTo>
                <a:lnTo>
                  <a:pt x="36004" y="383984"/>
                </a:lnTo>
                <a:lnTo>
                  <a:pt x="9001" y="424559"/>
                </a:lnTo>
                <a:lnTo>
                  <a:pt x="0" y="470741"/>
                </a:lnTo>
                <a:lnTo>
                  <a:pt x="9001" y="516947"/>
                </a:lnTo>
                <a:lnTo>
                  <a:pt x="36004" y="557593"/>
                </a:lnTo>
                <a:lnTo>
                  <a:pt x="383095" y="904684"/>
                </a:lnTo>
                <a:lnTo>
                  <a:pt x="423670" y="931616"/>
                </a:lnTo>
                <a:lnTo>
                  <a:pt x="469852" y="940593"/>
                </a:lnTo>
                <a:lnTo>
                  <a:pt x="516058" y="931616"/>
                </a:lnTo>
                <a:lnTo>
                  <a:pt x="556704" y="904684"/>
                </a:lnTo>
                <a:lnTo>
                  <a:pt x="904684" y="556577"/>
                </a:lnTo>
                <a:lnTo>
                  <a:pt x="931616" y="516004"/>
                </a:lnTo>
                <a:lnTo>
                  <a:pt x="940593" y="469836"/>
                </a:lnTo>
                <a:lnTo>
                  <a:pt x="931616" y="423668"/>
                </a:lnTo>
                <a:lnTo>
                  <a:pt x="904684" y="383095"/>
                </a:lnTo>
                <a:lnTo>
                  <a:pt x="557593" y="36004"/>
                </a:lnTo>
                <a:lnTo>
                  <a:pt x="516947" y="9001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2813" y="6394132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836" y="0"/>
                </a:moveTo>
                <a:lnTo>
                  <a:pt x="424630" y="9001"/>
                </a:lnTo>
                <a:lnTo>
                  <a:pt x="383984" y="36004"/>
                </a:lnTo>
                <a:lnTo>
                  <a:pt x="36004" y="383984"/>
                </a:lnTo>
                <a:lnTo>
                  <a:pt x="9001" y="424559"/>
                </a:lnTo>
                <a:lnTo>
                  <a:pt x="0" y="470741"/>
                </a:lnTo>
                <a:lnTo>
                  <a:pt x="9001" y="516947"/>
                </a:lnTo>
                <a:lnTo>
                  <a:pt x="36004" y="557593"/>
                </a:lnTo>
                <a:lnTo>
                  <a:pt x="383095" y="904684"/>
                </a:lnTo>
                <a:lnTo>
                  <a:pt x="423670" y="931616"/>
                </a:lnTo>
                <a:lnTo>
                  <a:pt x="469852" y="940593"/>
                </a:lnTo>
                <a:lnTo>
                  <a:pt x="516058" y="931616"/>
                </a:lnTo>
                <a:lnTo>
                  <a:pt x="556704" y="904684"/>
                </a:lnTo>
                <a:lnTo>
                  <a:pt x="904684" y="556577"/>
                </a:lnTo>
                <a:lnTo>
                  <a:pt x="931687" y="516004"/>
                </a:lnTo>
                <a:lnTo>
                  <a:pt x="940688" y="469836"/>
                </a:lnTo>
                <a:lnTo>
                  <a:pt x="931687" y="423668"/>
                </a:lnTo>
                <a:lnTo>
                  <a:pt x="904684" y="383095"/>
                </a:lnTo>
                <a:lnTo>
                  <a:pt x="557593" y="36004"/>
                </a:lnTo>
                <a:lnTo>
                  <a:pt x="517018" y="9001"/>
                </a:lnTo>
                <a:lnTo>
                  <a:pt x="470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153" y="6391084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63" y="0"/>
                </a:moveTo>
                <a:lnTo>
                  <a:pt x="424578" y="9001"/>
                </a:lnTo>
                <a:lnTo>
                  <a:pt x="383978" y="36004"/>
                </a:lnTo>
                <a:lnTo>
                  <a:pt x="35947" y="383984"/>
                </a:lnTo>
                <a:lnTo>
                  <a:pt x="8986" y="424559"/>
                </a:lnTo>
                <a:lnTo>
                  <a:pt x="0" y="470741"/>
                </a:lnTo>
                <a:lnTo>
                  <a:pt x="8986" y="516947"/>
                </a:lnTo>
                <a:lnTo>
                  <a:pt x="35947" y="557593"/>
                </a:lnTo>
                <a:lnTo>
                  <a:pt x="383063" y="904684"/>
                </a:lnTo>
                <a:lnTo>
                  <a:pt x="423664" y="931616"/>
                </a:lnTo>
                <a:lnTo>
                  <a:pt x="469849" y="940593"/>
                </a:lnTo>
                <a:lnTo>
                  <a:pt x="516033" y="931616"/>
                </a:lnTo>
                <a:lnTo>
                  <a:pt x="556634" y="904684"/>
                </a:lnTo>
                <a:lnTo>
                  <a:pt x="904665" y="556577"/>
                </a:lnTo>
                <a:lnTo>
                  <a:pt x="931625" y="516004"/>
                </a:lnTo>
                <a:lnTo>
                  <a:pt x="940612" y="469836"/>
                </a:lnTo>
                <a:lnTo>
                  <a:pt x="931625" y="423668"/>
                </a:lnTo>
                <a:lnTo>
                  <a:pt x="904665" y="383095"/>
                </a:lnTo>
                <a:lnTo>
                  <a:pt x="557549" y="36004"/>
                </a:lnTo>
                <a:lnTo>
                  <a:pt x="516948" y="9001"/>
                </a:lnTo>
                <a:lnTo>
                  <a:pt x="470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09141" y="9034643"/>
            <a:ext cx="941069" cy="871855"/>
          </a:xfrm>
          <a:custGeom>
            <a:avLst/>
            <a:gdLst/>
            <a:ahLst/>
            <a:cxnLst/>
            <a:rect l="l" t="t" r="r" b="b"/>
            <a:pathLst>
              <a:path w="941070" h="871854">
                <a:moveTo>
                  <a:pt x="470757" y="0"/>
                </a:moveTo>
                <a:lnTo>
                  <a:pt x="424588" y="8984"/>
                </a:lnTo>
                <a:lnTo>
                  <a:pt x="384016" y="35937"/>
                </a:lnTo>
                <a:lnTo>
                  <a:pt x="35909" y="383981"/>
                </a:lnTo>
                <a:lnTo>
                  <a:pt x="8977" y="424580"/>
                </a:lnTo>
                <a:lnTo>
                  <a:pt x="0" y="470760"/>
                </a:lnTo>
                <a:lnTo>
                  <a:pt x="8977" y="516940"/>
                </a:lnTo>
                <a:lnTo>
                  <a:pt x="35909" y="557539"/>
                </a:lnTo>
                <a:lnTo>
                  <a:pt x="349804" y="871353"/>
                </a:lnTo>
                <a:lnTo>
                  <a:pt x="589930" y="871353"/>
                </a:lnTo>
                <a:lnTo>
                  <a:pt x="904716" y="556637"/>
                </a:lnTo>
                <a:lnTo>
                  <a:pt x="931648" y="516037"/>
                </a:lnTo>
                <a:lnTo>
                  <a:pt x="940625" y="469852"/>
                </a:lnTo>
                <a:lnTo>
                  <a:pt x="931648" y="423667"/>
                </a:lnTo>
                <a:lnTo>
                  <a:pt x="904716" y="383066"/>
                </a:lnTo>
                <a:lnTo>
                  <a:pt x="557498" y="35937"/>
                </a:lnTo>
                <a:lnTo>
                  <a:pt x="516925" y="8984"/>
                </a:lnTo>
                <a:lnTo>
                  <a:pt x="47075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59691" y="9034643"/>
            <a:ext cx="941069" cy="871855"/>
          </a:xfrm>
          <a:custGeom>
            <a:avLst/>
            <a:gdLst/>
            <a:ahLst/>
            <a:cxnLst/>
            <a:rect l="l" t="t" r="r" b="b"/>
            <a:pathLst>
              <a:path w="941070" h="871854">
                <a:moveTo>
                  <a:pt x="470741" y="0"/>
                </a:moveTo>
                <a:lnTo>
                  <a:pt x="424559" y="8984"/>
                </a:lnTo>
                <a:lnTo>
                  <a:pt x="383984" y="35937"/>
                </a:lnTo>
                <a:lnTo>
                  <a:pt x="36004" y="383981"/>
                </a:lnTo>
                <a:lnTo>
                  <a:pt x="9001" y="424580"/>
                </a:lnTo>
                <a:lnTo>
                  <a:pt x="0" y="470760"/>
                </a:lnTo>
                <a:lnTo>
                  <a:pt x="9001" y="516940"/>
                </a:lnTo>
                <a:lnTo>
                  <a:pt x="36004" y="557539"/>
                </a:lnTo>
                <a:lnTo>
                  <a:pt x="349785" y="871354"/>
                </a:lnTo>
                <a:lnTo>
                  <a:pt x="590012" y="871354"/>
                </a:lnTo>
                <a:lnTo>
                  <a:pt x="904684" y="556637"/>
                </a:lnTo>
                <a:lnTo>
                  <a:pt x="931616" y="516037"/>
                </a:lnTo>
                <a:lnTo>
                  <a:pt x="940593" y="469852"/>
                </a:lnTo>
                <a:lnTo>
                  <a:pt x="931616" y="423667"/>
                </a:lnTo>
                <a:lnTo>
                  <a:pt x="904684" y="383066"/>
                </a:lnTo>
                <a:lnTo>
                  <a:pt x="557593" y="35937"/>
                </a:lnTo>
                <a:lnTo>
                  <a:pt x="516947" y="8984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14888" y="7736744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88" y="0"/>
                </a:moveTo>
                <a:lnTo>
                  <a:pt x="424612" y="8977"/>
                </a:lnTo>
                <a:lnTo>
                  <a:pt x="383984" y="35909"/>
                </a:lnTo>
                <a:lnTo>
                  <a:pt x="36004" y="383889"/>
                </a:lnTo>
                <a:lnTo>
                  <a:pt x="9001" y="424535"/>
                </a:lnTo>
                <a:lnTo>
                  <a:pt x="0" y="470741"/>
                </a:lnTo>
                <a:lnTo>
                  <a:pt x="9001" y="516923"/>
                </a:lnTo>
                <a:lnTo>
                  <a:pt x="36004" y="557498"/>
                </a:lnTo>
                <a:lnTo>
                  <a:pt x="383095" y="904627"/>
                </a:lnTo>
                <a:lnTo>
                  <a:pt x="423670" y="931587"/>
                </a:lnTo>
                <a:lnTo>
                  <a:pt x="469852" y="940574"/>
                </a:lnTo>
                <a:lnTo>
                  <a:pt x="516058" y="931587"/>
                </a:lnTo>
                <a:lnTo>
                  <a:pt x="556704" y="904627"/>
                </a:lnTo>
                <a:lnTo>
                  <a:pt x="904684" y="556609"/>
                </a:lnTo>
                <a:lnTo>
                  <a:pt x="931616" y="515981"/>
                </a:lnTo>
                <a:lnTo>
                  <a:pt x="940593" y="469804"/>
                </a:lnTo>
                <a:lnTo>
                  <a:pt x="931616" y="423628"/>
                </a:lnTo>
                <a:lnTo>
                  <a:pt x="904684" y="383000"/>
                </a:lnTo>
                <a:lnTo>
                  <a:pt x="557593" y="35909"/>
                </a:lnTo>
                <a:lnTo>
                  <a:pt x="516965" y="8977"/>
                </a:lnTo>
                <a:lnTo>
                  <a:pt x="4707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5501" y="7736744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41" y="0"/>
                </a:moveTo>
                <a:lnTo>
                  <a:pt x="424535" y="8977"/>
                </a:lnTo>
                <a:lnTo>
                  <a:pt x="383889" y="35909"/>
                </a:lnTo>
                <a:lnTo>
                  <a:pt x="35909" y="383889"/>
                </a:lnTo>
                <a:lnTo>
                  <a:pt x="8977" y="424535"/>
                </a:lnTo>
                <a:lnTo>
                  <a:pt x="0" y="470741"/>
                </a:lnTo>
                <a:lnTo>
                  <a:pt x="8977" y="516923"/>
                </a:lnTo>
                <a:lnTo>
                  <a:pt x="35909" y="557498"/>
                </a:lnTo>
                <a:lnTo>
                  <a:pt x="383000" y="904627"/>
                </a:lnTo>
                <a:lnTo>
                  <a:pt x="423628" y="931587"/>
                </a:lnTo>
                <a:lnTo>
                  <a:pt x="469804" y="940574"/>
                </a:lnTo>
                <a:lnTo>
                  <a:pt x="515981" y="931587"/>
                </a:lnTo>
                <a:lnTo>
                  <a:pt x="556609" y="904627"/>
                </a:lnTo>
                <a:lnTo>
                  <a:pt x="904589" y="556609"/>
                </a:lnTo>
                <a:lnTo>
                  <a:pt x="931592" y="515981"/>
                </a:lnTo>
                <a:lnTo>
                  <a:pt x="940593" y="469804"/>
                </a:lnTo>
                <a:lnTo>
                  <a:pt x="931592" y="423628"/>
                </a:lnTo>
                <a:lnTo>
                  <a:pt x="904589" y="383000"/>
                </a:lnTo>
                <a:lnTo>
                  <a:pt x="557498" y="35909"/>
                </a:lnTo>
                <a:lnTo>
                  <a:pt x="516923" y="8977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2295" y="9028538"/>
            <a:ext cx="941069" cy="877569"/>
          </a:xfrm>
          <a:custGeom>
            <a:avLst/>
            <a:gdLst/>
            <a:ahLst/>
            <a:cxnLst/>
            <a:rect l="l" t="t" r="r" b="b"/>
            <a:pathLst>
              <a:path w="941069" h="877570">
                <a:moveTo>
                  <a:pt x="470741" y="0"/>
                </a:moveTo>
                <a:lnTo>
                  <a:pt x="424559" y="8986"/>
                </a:lnTo>
                <a:lnTo>
                  <a:pt x="383984" y="35947"/>
                </a:lnTo>
                <a:lnTo>
                  <a:pt x="36004" y="383978"/>
                </a:lnTo>
                <a:lnTo>
                  <a:pt x="9001" y="424578"/>
                </a:lnTo>
                <a:lnTo>
                  <a:pt x="0" y="470763"/>
                </a:lnTo>
                <a:lnTo>
                  <a:pt x="9001" y="516948"/>
                </a:lnTo>
                <a:lnTo>
                  <a:pt x="36004" y="557549"/>
                </a:lnTo>
                <a:lnTo>
                  <a:pt x="355885" y="877460"/>
                </a:lnTo>
                <a:lnTo>
                  <a:pt x="583912" y="877460"/>
                </a:lnTo>
                <a:lnTo>
                  <a:pt x="904684" y="556634"/>
                </a:lnTo>
                <a:lnTo>
                  <a:pt x="931616" y="516035"/>
                </a:lnTo>
                <a:lnTo>
                  <a:pt x="940593" y="469855"/>
                </a:lnTo>
                <a:lnTo>
                  <a:pt x="931616" y="423675"/>
                </a:lnTo>
                <a:lnTo>
                  <a:pt x="904684" y="383076"/>
                </a:lnTo>
                <a:lnTo>
                  <a:pt x="557593" y="35947"/>
                </a:lnTo>
                <a:lnTo>
                  <a:pt x="516947" y="8986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52813" y="9028538"/>
            <a:ext cx="941069" cy="877569"/>
          </a:xfrm>
          <a:custGeom>
            <a:avLst/>
            <a:gdLst/>
            <a:ahLst/>
            <a:cxnLst/>
            <a:rect l="l" t="t" r="r" b="b"/>
            <a:pathLst>
              <a:path w="941070" h="877570">
                <a:moveTo>
                  <a:pt x="470836" y="0"/>
                </a:moveTo>
                <a:lnTo>
                  <a:pt x="424630" y="8986"/>
                </a:lnTo>
                <a:lnTo>
                  <a:pt x="383984" y="35947"/>
                </a:lnTo>
                <a:lnTo>
                  <a:pt x="36004" y="383978"/>
                </a:lnTo>
                <a:lnTo>
                  <a:pt x="9001" y="424578"/>
                </a:lnTo>
                <a:lnTo>
                  <a:pt x="0" y="470763"/>
                </a:lnTo>
                <a:lnTo>
                  <a:pt x="9001" y="516948"/>
                </a:lnTo>
                <a:lnTo>
                  <a:pt x="36004" y="557549"/>
                </a:lnTo>
                <a:lnTo>
                  <a:pt x="355885" y="877460"/>
                </a:lnTo>
                <a:lnTo>
                  <a:pt x="583912" y="877460"/>
                </a:lnTo>
                <a:lnTo>
                  <a:pt x="904684" y="556634"/>
                </a:lnTo>
                <a:lnTo>
                  <a:pt x="931687" y="516035"/>
                </a:lnTo>
                <a:lnTo>
                  <a:pt x="940688" y="469855"/>
                </a:lnTo>
                <a:lnTo>
                  <a:pt x="931687" y="423675"/>
                </a:lnTo>
                <a:lnTo>
                  <a:pt x="904684" y="383076"/>
                </a:lnTo>
                <a:lnTo>
                  <a:pt x="557593" y="35947"/>
                </a:lnTo>
                <a:lnTo>
                  <a:pt x="517018" y="8986"/>
                </a:lnTo>
                <a:lnTo>
                  <a:pt x="470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8105" y="7730649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1" y="0"/>
                </a:moveTo>
                <a:lnTo>
                  <a:pt x="424535" y="8977"/>
                </a:lnTo>
                <a:lnTo>
                  <a:pt x="383889" y="35909"/>
                </a:lnTo>
                <a:lnTo>
                  <a:pt x="35909" y="383889"/>
                </a:lnTo>
                <a:lnTo>
                  <a:pt x="8977" y="424535"/>
                </a:lnTo>
                <a:lnTo>
                  <a:pt x="0" y="470741"/>
                </a:lnTo>
                <a:lnTo>
                  <a:pt x="8977" y="516923"/>
                </a:lnTo>
                <a:lnTo>
                  <a:pt x="35909" y="557498"/>
                </a:lnTo>
                <a:lnTo>
                  <a:pt x="383000" y="904589"/>
                </a:lnTo>
                <a:lnTo>
                  <a:pt x="423628" y="931571"/>
                </a:lnTo>
                <a:lnTo>
                  <a:pt x="469804" y="940565"/>
                </a:lnTo>
                <a:lnTo>
                  <a:pt x="515981" y="931571"/>
                </a:lnTo>
                <a:lnTo>
                  <a:pt x="556609" y="904589"/>
                </a:lnTo>
                <a:lnTo>
                  <a:pt x="904589" y="556609"/>
                </a:lnTo>
                <a:lnTo>
                  <a:pt x="931592" y="515981"/>
                </a:lnTo>
                <a:lnTo>
                  <a:pt x="940593" y="469804"/>
                </a:lnTo>
                <a:lnTo>
                  <a:pt x="931592" y="423628"/>
                </a:lnTo>
                <a:lnTo>
                  <a:pt x="904589" y="383000"/>
                </a:lnTo>
                <a:lnTo>
                  <a:pt x="557498" y="35909"/>
                </a:lnTo>
                <a:lnTo>
                  <a:pt x="516923" y="8977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8623" y="7730649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8977"/>
                </a:lnTo>
                <a:lnTo>
                  <a:pt x="384016" y="35909"/>
                </a:lnTo>
                <a:lnTo>
                  <a:pt x="35909" y="383889"/>
                </a:lnTo>
                <a:lnTo>
                  <a:pt x="8977" y="424535"/>
                </a:lnTo>
                <a:lnTo>
                  <a:pt x="0" y="470741"/>
                </a:lnTo>
                <a:lnTo>
                  <a:pt x="8977" y="516923"/>
                </a:lnTo>
                <a:lnTo>
                  <a:pt x="35909" y="557498"/>
                </a:lnTo>
                <a:lnTo>
                  <a:pt x="383000" y="904589"/>
                </a:lnTo>
                <a:lnTo>
                  <a:pt x="423646" y="931571"/>
                </a:lnTo>
                <a:lnTo>
                  <a:pt x="469852" y="940565"/>
                </a:lnTo>
                <a:lnTo>
                  <a:pt x="516034" y="931571"/>
                </a:lnTo>
                <a:lnTo>
                  <a:pt x="556609" y="904589"/>
                </a:lnTo>
                <a:lnTo>
                  <a:pt x="904716" y="556609"/>
                </a:lnTo>
                <a:lnTo>
                  <a:pt x="931648" y="515981"/>
                </a:lnTo>
                <a:lnTo>
                  <a:pt x="940625" y="469804"/>
                </a:lnTo>
                <a:lnTo>
                  <a:pt x="931648" y="423628"/>
                </a:lnTo>
                <a:lnTo>
                  <a:pt x="904716" y="383000"/>
                </a:lnTo>
                <a:lnTo>
                  <a:pt x="557498" y="35909"/>
                </a:lnTo>
                <a:lnTo>
                  <a:pt x="516925" y="8977"/>
                </a:lnTo>
                <a:lnTo>
                  <a:pt x="47075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153" y="9025490"/>
            <a:ext cx="941069" cy="880744"/>
          </a:xfrm>
          <a:custGeom>
            <a:avLst/>
            <a:gdLst/>
            <a:ahLst/>
            <a:cxnLst/>
            <a:rect l="l" t="t" r="r" b="b"/>
            <a:pathLst>
              <a:path w="941069" h="880745">
                <a:moveTo>
                  <a:pt x="470763" y="0"/>
                </a:moveTo>
                <a:lnTo>
                  <a:pt x="424578" y="8986"/>
                </a:lnTo>
                <a:lnTo>
                  <a:pt x="383978" y="35947"/>
                </a:lnTo>
                <a:lnTo>
                  <a:pt x="35947" y="383978"/>
                </a:lnTo>
                <a:lnTo>
                  <a:pt x="8986" y="424578"/>
                </a:lnTo>
                <a:lnTo>
                  <a:pt x="0" y="470763"/>
                </a:lnTo>
                <a:lnTo>
                  <a:pt x="8986" y="516948"/>
                </a:lnTo>
                <a:lnTo>
                  <a:pt x="35947" y="557549"/>
                </a:lnTo>
                <a:lnTo>
                  <a:pt x="358902" y="880508"/>
                </a:lnTo>
                <a:lnTo>
                  <a:pt x="580796" y="880508"/>
                </a:lnTo>
                <a:lnTo>
                  <a:pt x="904665" y="556634"/>
                </a:lnTo>
                <a:lnTo>
                  <a:pt x="931625" y="516033"/>
                </a:lnTo>
                <a:lnTo>
                  <a:pt x="940612" y="469849"/>
                </a:lnTo>
                <a:lnTo>
                  <a:pt x="931625" y="423664"/>
                </a:lnTo>
                <a:lnTo>
                  <a:pt x="904665" y="383063"/>
                </a:lnTo>
                <a:lnTo>
                  <a:pt x="557549" y="35947"/>
                </a:lnTo>
                <a:lnTo>
                  <a:pt x="516948" y="8986"/>
                </a:lnTo>
                <a:lnTo>
                  <a:pt x="470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2906" y="7727600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63" y="0"/>
                </a:moveTo>
                <a:lnTo>
                  <a:pt x="424578" y="8977"/>
                </a:lnTo>
                <a:lnTo>
                  <a:pt x="383978" y="35909"/>
                </a:lnTo>
                <a:lnTo>
                  <a:pt x="35947" y="383889"/>
                </a:lnTo>
                <a:lnTo>
                  <a:pt x="8986" y="424535"/>
                </a:lnTo>
                <a:lnTo>
                  <a:pt x="0" y="470741"/>
                </a:lnTo>
                <a:lnTo>
                  <a:pt x="8986" y="516923"/>
                </a:lnTo>
                <a:lnTo>
                  <a:pt x="35947" y="557498"/>
                </a:lnTo>
                <a:lnTo>
                  <a:pt x="383063" y="904589"/>
                </a:lnTo>
                <a:lnTo>
                  <a:pt x="423664" y="931564"/>
                </a:lnTo>
                <a:lnTo>
                  <a:pt x="469849" y="940555"/>
                </a:lnTo>
                <a:lnTo>
                  <a:pt x="516033" y="931564"/>
                </a:lnTo>
                <a:lnTo>
                  <a:pt x="556634" y="904589"/>
                </a:lnTo>
                <a:lnTo>
                  <a:pt x="904665" y="556609"/>
                </a:lnTo>
                <a:lnTo>
                  <a:pt x="931625" y="515981"/>
                </a:lnTo>
                <a:lnTo>
                  <a:pt x="940612" y="469804"/>
                </a:lnTo>
                <a:lnTo>
                  <a:pt x="931625" y="423628"/>
                </a:lnTo>
                <a:lnTo>
                  <a:pt x="904665" y="383000"/>
                </a:lnTo>
                <a:lnTo>
                  <a:pt x="557549" y="35909"/>
                </a:lnTo>
                <a:lnTo>
                  <a:pt x="516948" y="8977"/>
                </a:lnTo>
                <a:lnTo>
                  <a:pt x="470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721868" y="2299589"/>
            <a:ext cx="5415915" cy="120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0" marR="5080" indent="-1334135">
              <a:lnSpc>
                <a:spcPts val="4750"/>
              </a:lnSpc>
            </a:pPr>
            <a:r>
              <a:rPr sz="4400" dirty="0"/>
              <a:t>Инвестицион</a:t>
            </a:r>
            <a:r>
              <a:rPr sz="4400" spc="-25" dirty="0"/>
              <a:t>н</a:t>
            </a:r>
            <a:r>
              <a:rPr sz="4400" dirty="0"/>
              <a:t>ый  профиль</a:t>
            </a:r>
            <a:endParaRPr sz="4400"/>
          </a:p>
        </p:txBody>
      </p:sp>
      <p:sp>
        <p:nvSpPr>
          <p:cNvPr id="38" name="object 38"/>
          <p:cNvSpPr txBox="1"/>
          <p:nvPr/>
        </p:nvSpPr>
        <p:spPr>
          <a:xfrm>
            <a:off x="3206876" y="9294774"/>
            <a:ext cx="444500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2025</a:t>
            </a:r>
            <a:endParaRPr sz="1400">
              <a:latin typeface="Montserrat"/>
              <a:cs typeface="Montserrat"/>
            </a:endParaRPr>
          </a:p>
          <a:p>
            <a:pPr marL="65405">
              <a:lnSpc>
                <a:spcPts val="1595"/>
              </a:lnSpc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год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08247" y="595883"/>
            <a:ext cx="199491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63" y="3902202"/>
            <a:ext cx="210502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Р</a:t>
            </a:r>
            <a:r>
              <a:rPr sz="3200" b="1" spc="-10" dirty="0">
                <a:solidFill>
                  <a:srgbClr val="3C3C3B"/>
                </a:solidFill>
                <a:latin typeface="Montserrat"/>
                <a:cs typeface="Montserrat"/>
              </a:rPr>
              <a:t>а</a:t>
            </a: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звитие</a:t>
            </a:r>
            <a:endParaRPr sz="3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туризма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9863" y="7025385"/>
            <a:ext cx="35115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туристический поток </a:t>
            </a:r>
            <a:r>
              <a:rPr sz="1600" spc="-5" dirty="0" err="1">
                <a:solidFill>
                  <a:srgbClr val="2B2A29"/>
                </a:solidFill>
                <a:latin typeface="Montserrat"/>
                <a:cs typeface="Montserrat"/>
              </a:rPr>
              <a:t>за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 smtClean="0">
                <a:solidFill>
                  <a:srgbClr val="2B2A29"/>
                </a:solidFill>
                <a:latin typeface="Montserrat"/>
                <a:cs typeface="Montserrat"/>
              </a:rPr>
              <a:t>202</a:t>
            </a:r>
            <a:r>
              <a:rPr lang="ru-RU" sz="1600" spc="-5" dirty="0" smtClean="0">
                <a:solidFill>
                  <a:srgbClr val="2B2A29"/>
                </a:solidFill>
                <a:latin typeface="Montserrat"/>
                <a:cs typeface="Montserrat"/>
              </a:rPr>
              <a:t>4</a:t>
            </a:r>
            <a:r>
              <a:rPr sz="1600" spc="15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год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1233" y="1299210"/>
            <a:ext cx="5715" cy="833755"/>
          </a:xfrm>
          <a:custGeom>
            <a:avLst/>
            <a:gdLst/>
            <a:ahLst/>
            <a:cxnLst/>
            <a:rect l="l" t="t" r="r" b="b"/>
            <a:pathLst>
              <a:path w="5715" h="833755">
                <a:moveTo>
                  <a:pt x="5206" y="0"/>
                </a:moveTo>
                <a:lnTo>
                  <a:pt x="0" y="833501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2" y="1403603"/>
            <a:ext cx="624840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1233" y="2329433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5">
                <a:moveTo>
                  <a:pt x="0" y="0"/>
                </a:moveTo>
                <a:lnTo>
                  <a:pt x="0" y="649351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095" y="2340864"/>
            <a:ext cx="557784" cy="624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233" y="512826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296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475" y="548766"/>
            <a:ext cx="449580" cy="518159"/>
          </a:xfrm>
          <a:custGeom>
            <a:avLst/>
            <a:gdLst/>
            <a:ahLst/>
            <a:cxnLst/>
            <a:rect l="l" t="t" r="r" b="b"/>
            <a:pathLst>
              <a:path w="449580" h="518159">
                <a:moveTo>
                  <a:pt x="36245" y="323440"/>
                </a:moveTo>
                <a:lnTo>
                  <a:pt x="35790" y="323762"/>
                </a:lnTo>
                <a:lnTo>
                  <a:pt x="25946" y="326008"/>
                </a:lnTo>
                <a:lnTo>
                  <a:pt x="16520" y="326008"/>
                </a:lnTo>
                <a:lnTo>
                  <a:pt x="17208" y="342773"/>
                </a:lnTo>
                <a:lnTo>
                  <a:pt x="19646" y="361187"/>
                </a:lnTo>
                <a:lnTo>
                  <a:pt x="39281" y="358521"/>
                </a:lnTo>
                <a:lnTo>
                  <a:pt x="37007" y="342010"/>
                </a:lnTo>
                <a:lnTo>
                  <a:pt x="36351" y="326008"/>
                </a:lnTo>
                <a:lnTo>
                  <a:pt x="25946" y="326008"/>
                </a:lnTo>
                <a:lnTo>
                  <a:pt x="16449" y="324287"/>
                </a:lnTo>
                <a:lnTo>
                  <a:pt x="36280" y="324287"/>
                </a:lnTo>
                <a:lnTo>
                  <a:pt x="36245" y="323440"/>
                </a:lnTo>
                <a:close/>
              </a:path>
              <a:path w="449580" h="518159">
                <a:moveTo>
                  <a:pt x="35293" y="300227"/>
                </a:moveTo>
                <a:lnTo>
                  <a:pt x="15493" y="300989"/>
                </a:lnTo>
                <a:lnTo>
                  <a:pt x="16449" y="324287"/>
                </a:lnTo>
                <a:lnTo>
                  <a:pt x="25946" y="326008"/>
                </a:lnTo>
                <a:lnTo>
                  <a:pt x="35790" y="323762"/>
                </a:lnTo>
                <a:lnTo>
                  <a:pt x="36245" y="323440"/>
                </a:lnTo>
                <a:lnTo>
                  <a:pt x="35293" y="300227"/>
                </a:lnTo>
                <a:close/>
              </a:path>
              <a:path w="449580" h="518159">
                <a:moveTo>
                  <a:pt x="24841" y="275208"/>
                </a:moveTo>
                <a:lnTo>
                  <a:pt x="14996" y="277399"/>
                </a:lnTo>
                <a:lnTo>
                  <a:pt x="7043" y="283019"/>
                </a:lnTo>
                <a:lnTo>
                  <a:pt x="1779" y="291210"/>
                </a:lnTo>
                <a:lnTo>
                  <a:pt x="0" y="301116"/>
                </a:lnTo>
                <a:lnTo>
                  <a:pt x="2210" y="310989"/>
                </a:lnTo>
                <a:lnTo>
                  <a:pt x="7829" y="318944"/>
                </a:lnTo>
                <a:lnTo>
                  <a:pt x="16019" y="324209"/>
                </a:lnTo>
                <a:lnTo>
                  <a:pt x="16449" y="324287"/>
                </a:lnTo>
                <a:lnTo>
                  <a:pt x="15493" y="300989"/>
                </a:lnTo>
                <a:lnTo>
                  <a:pt x="35293" y="300227"/>
                </a:lnTo>
                <a:lnTo>
                  <a:pt x="50741" y="300227"/>
                </a:lnTo>
                <a:lnTo>
                  <a:pt x="50787" y="299974"/>
                </a:lnTo>
                <a:lnTo>
                  <a:pt x="48576" y="290157"/>
                </a:lnTo>
                <a:lnTo>
                  <a:pt x="42957" y="282209"/>
                </a:lnTo>
                <a:lnTo>
                  <a:pt x="34767" y="276953"/>
                </a:lnTo>
                <a:lnTo>
                  <a:pt x="24841" y="275208"/>
                </a:lnTo>
                <a:close/>
              </a:path>
              <a:path w="449580" h="518159">
                <a:moveTo>
                  <a:pt x="50741" y="300227"/>
                </a:moveTo>
                <a:lnTo>
                  <a:pt x="35293" y="300227"/>
                </a:lnTo>
                <a:lnTo>
                  <a:pt x="36245" y="323440"/>
                </a:lnTo>
                <a:lnTo>
                  <a:pt x="43743" y="318134"/>
                </a:lnTo>
                <a:lnTo>
                  <a:pt x="49007" y="309935"/>
                </a:lnTo>
                <a:lnTo>
                  <a:pt x="50741" y="300227"/>
                </a:lnTo>
                <a:close/>
              </a:path>
              <a:path w="449580" h="518159">
                <a:moveTo>
                  <a:pt x="43014" y="377316"/>
                </a:moveTo>
                <a:lnTo>
                  <a:pt x="23583" y="381253"/>
                </a:lnTo>
                <a:lnTo>
                  <a:pt x="28422" y="398652"/>
                </a:lnTo>
                <a:lnTo>
                  <a:pt x="34175" y="414654"/>
                </a:lnTo>
                <a:lnTo>
                  <a:pt x="40944" y="429640"/>
                </a:lnTo>
                <a:lnTo>
                  <a:pt x="46151" y="439165"/>
                </a:lnTo>
                <a:lnTo>
                  <a:pt x="63525" y="429640"/>
                </a:lnTo>
                <a:lnTo>
                  <a:pt x="58991" y="421512"/>
                </a:lnTo>
                <a:lnTo>
                  <a:pt x="52806" y="407924"/>
                </a:lnTo>
                <a:lnTo>
                  <a:pt x="47510" y="393191"/>
                </a:lnTo>
                <a:lnTo>
                  <a:pt x="43014" y="377316"/>
                </a:lnTo>
                <a:close/>
              </a:path>
              <a:path w="449580" h="518159">
                <a:moveTo>
                  <a:pt x="73329" y="444880"/>
                </a:moveTo>
                <a:lnTo>
                  <a:pt x="57899" y="457200"/>
                </a:lnTo>
                <a:lnTo>
                  <a:pt x="66065" y="467359"/>
                </a:lnTo>
                <a:lnTo>
                  <a:pt x="75869" y="477647"/>
                </a:lnTo>
                <a:lnTo>
                  <a:pt x="86359" y="486790"/>
                </a:lnTo>
                <a:lnTo>
                  <a:pt x="97231" y="494664"/>
                </a:lnTo>
                <a:lnTo>
                  <a:pt x="104508" y="498982"/>
                </a:lnTo>
                <a:lnTo>
                  <a:pt x="114566" y="481964"/>
                </a:lnTo>
                <a:lnTo>
                  <a:pt x="108813" y="478535"/>
                </a:lnTo>
                <a:lnTo>
                  <a:pt x="99301" y="471804"/>
                </a:lnTo>
                <a:lnTo>
                  <a:pt x="90169" y="463930"/>
                </a:lnTo>
                <a:lnTo>
                  <a:pt x="81495" y="454913"/>
                </a:lnTo>
                <a:lnTo>
                  <a:pt x="73329" y="444880"/>
                </a:lnTo>
                <a:close/>
              </a:path>
              <a:path w="449580" h="518159">
                <a:moveTo>
                  <a:pt x="130771" y="489711"/>
                </a:moveTo>
                <a:lnTo>
                  <a:pt x="170040" y="518032"/>
                </a:lnTo>
                <a:lnTo>
                  <a:pt x="182638" y="517905"/>
                </a:lnTo>
                <a:lnTo>
                  <a:pt x="186524" y="517651"/>
                </a:lnTo>
                <a:lnTo>
                  <a:pt x="184781" y="498221"/>
                </a:lnTo>
                <a:lnTo>
                  <a:pt x="171640" y="498221"/>
                </a:lnTo>
                <a:lnTo>
                  <a:pt x="160807" y="497458"/>
                </a:lnTo>
                <a:lnTo>
                  <a:pt x="150037" y="495553"/>
                </a:lnTo>
                <a:lnTo>
                  <a:pt x="139369" y="492759"/>
                </a:lnTo>
                <a:lnTo>
                  <a:pt x="130771" y="489711"/>
                </a:lnTo>
                <a:close/>
              </a:path>
              <a:path w="449580" h="518159">
                <a:moveTo>
                  <a:pt x="184746" y="497839"/>
                </a:moveTo>
                <a:lnTo>
                  <a:pt x="182473" y="498093"/>
                </a:lnTo>
                <a:lnTo>
                  <a:pt x="171640" y="498221"/>
                </a:lnTo>
                <a:lnTo>
                  <a:pt x="184781" y="498221"/>
                </a:lnTo>
                <a:lnTo>
                  <a:pt x="184746" y="497839"/>
                </a:lnTo>
                <a:close/>
              </a:path>
              <a:path w="449580" h="518159">
                <a:moveTo>
                  <a:pt x="253237" y="472185"/>
                </a:moveTo>
                <a:lnTo>
                  <a:pt x="214490" y="492251"/>
                </a:lnTo>
                <a:lnTo>
                  <a:pt x="203479" y="495300"/>
                </a:lnTo>
                <a:lnTo>
                  <a:pt x="206997" y="514730"/>
                </a:lnTo>
                <a:lnTo>
                  <a:pt x="243179" y="501776"/>
                </a:lnTo>
                <a:lnTo>
                  <a:pt x="264452" y="488441"/>
                </a:lnTo>
                <a:lnTo>
                  <a:pt x="253237" y="472185"/>
                </a:lnTo>
                <a:close/>
              </a:path>
              <a:path w="449580" h="518159">
                <a:moveTo>
                  <a:pt x="299206" y="416051"/>
                </a:moveTo>
                <a:lnTo>
                  <a:pt x="296367" y="416051"/>
                </a:lnTo>
                <a:lnTo>
                  <a:pt x="295884" y="417449"/>
                </a:lnTo>
                <a:lnTo>
                  <a:pt x="270738" y="456310"/>
                </a:lnTo>
                <a:lnTo>
                  <a:pt x="266763" y="460248"/>
                </a:lnTo>
                <a:lnTo>
                  <a:pt x="280695" y="474344"/>
                </a:lnTo>
                <a:lnTo>
                  <a:pt x="308698" y="437006"/>
                </a:lnTo>
                <a:lnTo>
                  <a:pt x="315556" y="420624"/>
                </a:lnTo>
                <a:lnTo>
                  <a:pt x="299206" y="416051"/>
                </a:lnTo>
                <a:close/>
              </a:path>
              <a:path w="449580" h="518159">
                <a:moveTo>
                  <a:pt x="296101" y="416663"/>
                </a:moveTo>
                <a:lnTo>
                  <a:pt x="295760" y="417449"/>
                </a:lnTo>
                <a:lnTo>
                  <a:pt x="296101" y="416663"/>
                </a:lnTo>
                <a:close/>
              </a:path>
              <a:path w="449580" h="518159">
                <a:moveTo>
                  <a:pt x="296367" y="416051"/>
                </a:moveTo>
                <a:lnTo>
                  <a:pt x="296101" y="416663"/>
                </a:lnTo>
                <a:lnTo>
                  <a:pt x="295884" y="417449"/>
                </a:lnTo>
                <a:lnTo>
                  <a:pt x="296367" y="416051"/>
                </a:lnTo>
                <a:close/>
              </a:path>
              <a:path w="449580" h="518159">
                <a:moveTo>
                  <a:pt x="296481" y="415289"/>
                </a:moveTo>
                <a:lnTo>
                  <a:pt x="296101" y="416663"/>
                </a:lnTo>
                <a:lnTo>
                  <a:pt x="296367" y="416051"/>
                </a:lnTo>
                <a:lnTo>
                  <a:pt x="299206" y="416051"/>
                </a:lnTo>
                <a:lnTo>
                  <a:pt x="296481" y="415289"/>
                </a:lnTo>
                <a:close/>
              </a:path>
              <a:path w="449580" h="518159">
                <a:moveTo>
                  <a:pt x="320067" y="395097"/>
                </a:moveTo>
                <a:lnTo>
                  <a:pt x="300355" y="395097"/>
                </a:lnTo>
                <a:lnTo>
                  <a:pt x="300291" y="396493"/>
                </a:lnTo>
                <a:lnTo>
                  <a:pt x="300075" y="397509"/>
                </a:lnTo>
                <a:lnTo>
                  <a:pt x="319747" y="399796"/>
                </a:lnTo>
                <a:lnTo>
                  <a:pt x="320027" y="397509"/>
                </a:lnTo>
                <a:lnTo>
                  <a:pt x="320067" y="395097"/>
                </a:lnTo>
                <a:close/>
              </a:path>
              <a:path w="449580" h="518159">
                <a:moveTo>
                  <a:pt x="300274" y="395794"/>
                </a:moveTo>
                <a:lnTo>
                  <a:pt x="300193" y="396493"/>
                </a:lnTo>
                <a:lnTo>
                  <a:pt x="300274" y="395794"/>
                </a:lnTo>
                <a:close/>
              </a:path>
              <a:path w="449580" h="518159">
                <a:moveTo>
                  <a:pt x="306590" y="337184"/>
                </a:moveTo>
                <a:lnTo>
                  <a:pt x="288493" y="345185"/>
                </a:lnTo>
                <a:lnTo>
                  <a:pt x="291350" y="351535"/>
                </a:lnTo>
                <a:lnTo>
                  <a:pt x="295465" y="362838"/>
                </a:lnTo>
                <a:lnTo>
                  <a:pt x="298386" y="373760"/>
                </a:lnTo>
                <a:lnTo>
                  <a:pt x="299999" y="384682"/>
                </a:lnTo>
                <a:lnTo>
                  <a:pt x="300274" y="395794"/>
                </a:lnTo>
                <a:lnTo>
                  <a:pt x="300355" y="395097"/>
                </a:lnTo>
                <a:lnTo>
                  <a:pt x="320067" y="395097"/>
                </a:lnTo>
                <a:lnTo>
                  <a:pt x="319811" y="384175"/>
                </a:lnTo>
                <a:lnTo>
                  <a:pt x="317995" y="370966"/>
                </a:lnTo>
                <a:lnTo>
                  <a:pt x="314629" y="357758"/>
                </a:lnTo>
                <a:lnTo>
                  <a:pt x="309981" y="344804"/>
                </a:lnTo>
                <a:lnTo>
                  <a:pt x="306590" y="337184"/>
                </a:lnTo>
                <a:close/>
              </a:path>
              <a:path w="449580" h="518159">
                <a:moveTo>
                  <a:pt x="265442" y="267588"/>
                </a:moveTo>
                <a:lnTo>
                  <a:pt x="248932" y="278510"/>
                </a:lnTo>
                <a:lnTo>
                  <a:pt x="257898" y="292100"/>
                </a:lnTo>
                <a:lnTo>
                  <a:pt x="265849" y="304291"/>
                </a:lnTo>
                <a:lnTo>
                  <a:pt x="273303" y="316356"/>
                </a:lnTo>
                <a:lnTo>
                  <a:pt x="280187" y="328294"/>
                </a:lnTo>
                <a:lnTo>
                  <a:pt x="297370" y="318515"/>
                </a:lnTo>
                <a:lnTo>
                  <a:pt x="290499" y="306450"/>
                </a:lnTo>
                <a:lnTo>
                  <a:pt x="282714" y="293877"/>
                </a:lnTo>
                <a:lnTo>
                  <a:pt x="265442" y="267588"/>
                </a:lnTo>
                <a:close/>
              </a:path>
              <a:path w="449580" h="518159">
                <a:moveTo>
                  <a:pt x="224320" y="201167"/>
                </a:moveTo>
                <a:lnTo>
                  <a:pt x="206705" y="210311"/>
                </a:lnTo>
                <a:lnTo>
                  <a:pt x="209245" y="215264"/>
                </a:lnTo>
                <a:lnTo>
                  <a:pt x="216687" y="228473"/>
                </a:lnTo>
                <a:lnTo>
                  <a:pt x="224637" y="241553"/>
                </a:lnTo>
                <a:lnTo>
                  <a:pt x="237985" y="262000"/>
                </a:lnTo>
                <a:lnTo>
                  <a:pt x="254584" y="251205"/>
                </a:lnTo>
                <a:lnTo>
                  <a:pt x="241236" y="230631"/>
                </a:lnTo>
                <a:lnTo>
                  <a:pt x="233578" y="218185"/>
                </a:lnTo>
                <a:lnTo>
                  <a:pt x="226542" y="205485"/>
                </a:lnTo>
                <a:lnTo>
                  <a:pt x="224320" y="201167"/>
                </a:lnTo>
                <a:close/>
              </a:path>
              <a:path w="449580" h="518159">
                <a:moveTo>
                  <a:pt x="184035" y="129793"/>
                </a:moveTo>
                <a:lnTo>
                  <a:pt x="191439" y="174498"/>
                </a:lnTo>
                <a:lnTo>
                  <a:pt x="197980" y="191769"/>
                </a:lnTo>
                <a:lnTo>
                  <a:pt x="216141" y="183896"/>
                </a:lnTo>
                <a:lnTo>
                  <a:pt x="214591" y="180339"/>
                </a:lnTo>
                <a:lnTo>
                  <a:pt x="210058" y="167766"/>
                </a:lnTo>
                <a:lnTo>
                  <a:pt x="206578" y="155193"/>
                </a:lnTo>
                <a:lnTo>
                  <a:pt x="204508" y="142748"/>
                </a:lnTo>
                <a:lnTo>
                  <a:pt x="203771" y="130301"/>
                </a:lnTo>
                <a:lnTo>
                  <a:pt x="184035" y="129793"/>
                </a:lnTo>
                <a:close/>
              </a:path>
              <a:path w="449580" h="518159">
                <a:moveTo>
                  <a:pt x="212826" y="51307"/>
                </a:moveTo>
                <a:lnTo>
                  <a:pt x="192392" y="86740"/>
                </a:lnTo>
                <a:lnTo>
                  <a:pt x="186181" y="108838"/>
                </a:lnTo>
                <a:lnTo>
                  <a:pt x="205651" y="112394"/>
                </a:lnTo>
                <a:lnTo>
                  <a:pt x="206959" y="105536"/>
                </a:lnTo>
                <a:lnTo>
                  <a:pt x="211200" y="92963"/>
                </a:lnTo>
                <a:lnTo>
                  <a:pt x="217322" y="80263"/>
                </a:lnTo>
                <a:lnTo>
                  <a:pt x="221030" y="73913"/>
                </a:lnTo>
                <a:lnTo>
                  <a:pt x="225437" y="67436"/>
                </a:lnTo>
                <a:lnTo>
                  <a:pt x="228625" y="63246"/>
                </a:lnTo>
                <a:lnTo>
                  <a:pt x="212826" y="51307"/>
                </a:lnTo>
                <a:close/>
              </a:path>
              <a:path w="449580" h="518159">
                <a:moveTo>
                  <a:pt x="281190" y="3301"/>
                </a:moveTo>
                <a:lnTo>
                  <a:pt x="243497" y="18923"/>
                </a:lnTo>
                <a:lnTo>
                  <a:pt x="226301" y="35559"/>
                </a:lnTo>
                <a:lnTo>
                  <a:pt x="240880" y="48894"/>
                </a:lnTo>
                <a:lnTo>
                  <a:pt x="242328" y="47371"/>
                </a:lnTo>
                <a:lnTo>
                  <a:pt x="249237" y="40512"/>
                </a:lnTo>
                <a:lnTo>
                  <a:pt x="256870" y="33527"/>
                </a:lnTo>
                <a:lnTo>
                  <a:pt x="262807" y="28701"/>
                </a:lnTo>
                <a:lnTo>
                  <a:pt x="261505" y="28701"/>
                </a:lnTo>
                <a:lnTo>
                  <a:pt x="265150" y="26797"/>
                </a:lnTo>
                <a:lnTo>
                  <a:pt x="268363" y="26797"/>
                </a:lnTo>
                <a:lnTo>
                  <a:pt x="275221" y="24891"/>
                </a:lnTo>
                <a:lnTo>
                  <a:pt x="285356" y="22732"/>
                </a:lnTo>
                <a:lnTo>
                  <a:pt x="281190" y="3301"/>
                </a:lnTo>
                <a:close/>
              </a:path>
              <a:path w="449580" h="518159">
                <a:moveTo>
                  <a:pt x="265150" y="26797"/>
                </a:moveTo>
                <a:lnTo>
                  <a:pt x="261505" y="28701"/>
                </a:lnTo>
                <a:lnTo>
                  <a:pt x="263482" y="28152"/>
                </a:lnTo>
                <a:lnTo>
                  <a:pt x="265150" y="26797"/>
                </a:lnTo>
                <a:close/>
              </a:path>
              <a:path w="449580" h="518159">
                <a:moveTo>
                  <a:pt x="263482" y="28152"/>
                </a:moveTo>
                <a:lnTo>
                  <a:pt x="261505" y="28701"/>
                </a:lnTo>
                <a:lnTo>
                  <a:pt x="262807" y="28701"/>
                </a:lnTo>
                <a:lnTo>
                  <a:pt x="263482" y="28152"/>
                </a:lnTo>
                <a:close/>
              </a:path>
              <a:path w="449580" h="518159">
                <a:moveTo>
                  <a:pt x="268363" y="26797"/>
                </a:moveTo>
                <a:lnTo>
                  <a:pt x="265150" y="26797"/>
                </a:lnTo>
                <a:lnTo>
                  <a:pt x="263482" y="28152"/>
                </a:lnTo>
                <a:lnTo>
                  <a:pt x="268363" y="26797"/>
                </a:lnTo>
                <a:close/>
              </a:path>
              <a:path w="449580" h="518159">
                <a:moveTo>
                  <a:pt x="361235" y="19811"/>
                </a:moveTo>
                <a:lnTo>
                  <a:pt x="319150" y="19811"/>
                </a:lnTo>
                <a:lnTo>
                  <a:pt x="327990" y="20827"/>
                </a:lnTo>
                <a:lnTo>
                  <a:pt x="336156" y="22351"/>
                </a:lnTo>
                <a:lnTo>
                  <a:pt x="343573" y="24637"/>
                </a:lnTo>
                <a:lnTo>
                  <a:pt x="350266" y="27431"/>
                </a:lnTo>
                <a:lnTo>
                  <a:pt x="355472" y="30352"/>
                </a:lnTo>
                <a:lnTo>
                  <a:pt x="361235" y="19811"/>
                </a:lnTo>
                <a:close/>
              </a:path>
              <a:path w="449580" h="518159">
                <a:moveTo>
                  <a:pt x="308013" y="0"/>
                </a:moveTo>
                <a:lnTo>
                  <a:pt x="302133" y="507"/>
                </a:lnTo>
                <a:lnTo>
                  <a:pt x="303631" y="20192"/>
                </a:lnTo>
                <a:lnTo>
                  <a:pt x="309511" y="19811"/>
                </a:lnTo>
                <a:lnTo>
                  <a:pt x="361235" y="19811"/>
                </a:lnTo>
                <a:lnTo>
                  <a:pt x="319328" y="126"/>
                </a:lnTo>
                <a:lnTo>
                  <a:pt x="308013" y="0"/>
                </a:lnTo>
                <a:close/>
              </a:path>
              <a:path w="449580" h="518159">
                <a:moveTo>
                  <a:pt x="376129" y="49829"/>
                </a:moveTo>
                <a:lnTo>
                  <a:pt x="384276" y="62864"/>
                </a:lnTo>
                <a:lnTo>
                  <a:pt x="390486" y="76961"/>
                </a:lnTo>
                <a:lnTo>
                  <a:pt x="394373" y="88900"/>
                </a:lnTo>
                <a:lnTo>
                  <a:pt x="413181" y="82676"/>
                </a:lnTo>
                <a:lnTo>
                  <a:pt x="408584" y="68833"/>
                </a:lnTo>
                <a:lnTo>
                  <a:pt x="401078" y="52324"/>
                </a:lnTo>
                <a:lnTo>
                  <a:pt x="399888" y="50418"/>
                </a:lnTo>
                <a:lnTo>
                  <a:pt x="376643" y="50418"/>
                </a:lnTo>
                <a:lnTo>
                  <a:pt x="376129" y="49829"/>
                </a:lnTo>
                <a:close/>
              </a:path>
              <a:path w="449580" h="518159">
                <a:moveTo>
                  <a:pt x="375704" y="49149"/>
                </a:moveTo>
                <a:lnTo>
                  <a:pt x="376129" y="49829"/>
                </a:lnTo>
                <a:lnTo>
                  <a:pt x="376643" y="50418"/>
                </a:lnTo>
                <a:lnTo>
                  <a:pt x="375704" y="49149"/>
                </a:lnTo>
                <a:close/>
              </a:path>
              <a:path w="449580" h="518159">
                <a:moveTo>
                  <a:pt x="399094" y="49149"/>
                </a:moveTo>
                <a:lnTo>
                  <a:pt x="375704" y="49149"/>
                </a:lnTo>
                <a:lnTo>
                  <a:pt x="376643" y="50418"/>
                </a:lnTo>
                <a:lnTo>
                  <a:pt x="399888" y="50418"/>
                </a:lnTo>
                <a:lnTo>
                  <a:pt x="399094" y="49149"/>
                </a:lnTo>
                <a:close/>
              </a:path>
              <a:path w="449580" h="518159">
                <a:moveTo>
                  <a:pt x="383044" y="27558"/>
                </a:moveTo>
                <a:lnTo>
                  <a:pt x="368109" y="40639"/>
                </a:lnTo>
                <a:lnTo>
                  <a:pt x="376129" y="49829"/>
                </a:lnTo>
                <a:lnTo>
                  <a:pt x="375704" y="49149"/>
                </a:lnTo>
                <a:lnTo>
                  <a:pt x="399094" y="49149"/>
                </a:lnTo>
                <a:lnTo>
                  <a:pt x="392506" y="38607"/>
                </a:lnTo>
                <a:lnTo>
                  <a:pt x="392226" y="38226"/>
                </a:lnTo>
                <a:lnTo>
                  <a:pt x="391909" y="37718"/>
                </a:lnTo>
                <a:lnTo>
                  <a:pt x="383044" y="27558"/>
                </a:lnTo>
                <a:close/>
              </a:path>
              <a:path w="449580" h="518159">
                <a:moveTo>
                  <a:pt x="401261" y="119143"/>
                </a:moveTo>
                <a:lnTo>
                  <a:pt x="373646" y="122808"/>
                </a:lnTo>
                <a:lnTo>
                  <a:pt x="421538" y="193293"/>
                </a:lnTo>
                <a:lnTo>
                  <a:pt x="442630" y="131952"/>
                </a:lnTo>
                <a:lnTo>
                  <a:pt x="403313" y="131952"/>
                </a:lnTo>
                <a:lnTo>
                  <a:pt x="401261" y="119143"/>
                </a:lnTo>
                <a:close/>
              </a:path>
              <a:path w="449580" h="518159">
                <a:moveTo>
                  <a:pt x="420874" y="116539"/>
                </a:moveTo>
                <a:lnTo>
                  <a:pt x="401261" y="119143"/>
                </a:lnTo>
                <a:lnTo>
                  <a:pt x="403313" y="131952"/>
                </a:lnTo>
                <a:lnTo>
                  <a:pt x="422871" y="128777"/>
                </a:lnTo>
                <a:lnTo>
                  <a:pt x="420874" y="116539"/>
                </a:lnTo>
                <a:close/>
              </a:path>
              <a:path w="449580" h="518159">
                <a:moveTo>
                  <a:pt x="449224" y="112775"/>
                </a:moveTo>
                <a:lnTo>
                  <a:pt x="420874" y="116539"/>
                </a:lnTo>
                <a:lnTo>
                  <a:pt x="422871" y="128777"/>
                </a:lnTo>
                <a:lnTo>
                  <a:pt x="403313" y="131952"/>
                </a:lnTo>
                <a:lnTo>
                  <a:pt x="442630" y="131952"/>
                </a:lnTo>
                <a:lnTo>
                  <a:pt x="449224" y="112775"/>
                </a:lnTo>
                <a:close/>
              </a:path>
              <a:path w="449580" h="518159">
                <a:moveTo>
                  <a:pt x="418426" y="102488"/>
                </a:moveTo>
                <a:lnTo>
                  <a:pt x="399199" y="107314"/>
                </a:lnTo>
                <a:lnTo>
                  <a:pt x="399630" y="108965"/>
                </a:lnTo>
                <a:lnTo>
                  <a:pt x="401261" y="119143"/>
                </a:lnTo>
                <a:lnTo>
                  <a:pt x="420874" y="116539"/>
                </a:lnTo>
                <a:lnTo>
                  <a:pt x="418871" y="104266"/>
                </a:lnTo>
                <a:lnTo>
                  <a:pt x="418426" y="10248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715" y="3195827"/>
            <a:ext cx="5987415" cy="29845"/>
          </a:xfrm>
          <a:custGeom>
            <a:avLst/>
            <a:gdLst/>
            <a:ahLst/>
            <a:cxnLst/>
            <a:rect l="l" t="t" r="r" b="b"/>
            <a:pathLst>
              <a:path w="5987415" h="29844">
                <a:moveTo>
                  <a:pt x="0" y="29464"/>
                </a:moveTo>
                <a:lnTo>
                  <a:pt x="5987288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715" y="6268211"/>
            <a:ext cx="5987415" cy="29845"/>
          </a:xfrm>
          <a:custGeom>
            <a:avLst/>
            <a:gdLst/>
            <a:ahLst/>
            <a:cxnLst/>
            <a:rect l="l" t="t" r="r" b="b"/>
            <a:pathLst>
              <a:path w="5987415" h="29845">
                <a:moveTo>
                  <a:pt x="0" y="29463"/>
                </a:moveTo>
                <a:lnTo>
                  <a:pt x="5987288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" y="6705600"/>
            <a:ext cx="1449705" cy="901065"/>
          </a:xfrm>
          <a:custGeom>
            <a:avLst/>
            <a:gdLst/>
            <a:ahLst/>
            <a:cxnLst/>
            <a:rect l="l" t="t" r="r" b="b"/>
            <a:pathLst>
              <a:path w="1449705" h="901065">
                <a:moveTo>
                  <a:pt x="1299210" y="0"/>
                </a:moveTo>
                <a:lnTo>
                  <a:pt x="150113" y="0"/>
                </a:lnTo>
                <a:lnTo>
                  <a:pt x="102666" y="7650"/>
                </a:lnTo>
                <a:lnTo>
                  <a:pt x="61458" y="28956"/>
                </a:lnTo>
                <a:lnTo>
                  <a:pt x="28963" y="61447"/>
                </a:lnTo>
                <a:lnTo>
                  <a:pt x="7652" y="102656"/>
                </a:lnTo>
                <a:lnTo>
                  <a:pt x="0" y="150113"/>
                </a:lnTo>
                <a:lnTo>
                  <a:pt x="0" y="750569"/>
                </a:lnTo>
                <a:lnTo>
                  <a:pt x="7652" y="798027"/>
                </a:lnTo>
                <a:lnTo>
                  <a:pt x="28963" y="839236"/>
                </a:lnTo>
                <a:lnTo>
                  <a:pt x="61458" y="871727"/>
                </a:lnTo>
                <a:lnTo>
                  <a:pt x="102666" y="893033"/>
                </a:lnTo>
                <a:lnTo>
                  <a:pt x="150113" y="900683"/>
                </a:lnTo>
                <a:lnTo>
                  <a:pt x="1299210" y="900683"/>
                </a:lnTo>
                <a:lnTo>
                  <a:pt x="1346667" y="893033"/>
                </a:lnTo>
                <a:lnTo>
                  <a:pt x="1387876" y="871727"/>
                </a:lnTo>
                <a:lnTo>
                  <a:pt x="1420368" y="839236"/>
                </a:lnTo>
                <a:lnTo>
                  <a:pt x="1441673" y="798027"/>
                </a:lnTo>
                <a:lnTo>
                  <a:pt x="1449324" y="750569"/>
                </a:lnTo>
                <a:lnTo>
                  <a:pt x="1449324" y="150113"/>
                </a:lnTo>
                <a:lnTo>
                  <a:pt x="1441673" y="102656"/>
                </a:lnTo>
                <a:lnTo>
                  <a:pt x="1420368" y="61447"/>
                </a:lnTo>
                <a:lnTo>
                  <a:pt x="1387876" y="28955"/>
                </a:lnTo>
                <a:lnTo>
                  <a:pt x="1346667" y="7650"/>
                </a:lnTo>
                <a:lnTo>
                  <a:pt x="1299210" y="0"/>
                </a:lnTo>
                <a:close/>
              </a:path>
            </a:pathLst>
          </a:custGeom>
          <a:solidFill>
            <a:srgbClr val="EA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2667" y="6745096"/>
            <a:ext cx="70421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5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более</a:t>
            </a:r>
            <a:endParaRPr sz="1100" dirty="0">
              <a:latin typeface="Montserrat"/>
              <a:cs typeface="Montserrat"/>
            </a:endParaRPr>
          </a:p>
          <a:p>
            <a:pPr marL="635" algn="ctr">
              <a:lnSpc>
                <a:spcPts val="3145"/>
              </a:lnSpc>
            </a:pPr>
            <a:r>
              <a:rPr lang="ru-RU" sz="2700" b="1" dirty="0" smtClean="0">
                <a:solidFill>
                  <a:srgbClr val="2B2A29"/>
                </a:solidFill>
                <a:latin typeface="Montserrat"/>
                <a:cs typeface="Montserrat"/>
              </a:rPr>
              <a:t>180</a:t>
            </a:r>
            <a:endParaRPr sz="2700" dirty="0">
              <a:latin typeface="Montserrat"/>
              <a:cs typeface="Montserrat"/>
            </a:endParaRPr>
          </a:p>
          <a:p>
            <a:pPr algn="ctr">
              <a:lnSpc>
                <a:spcPts val="166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тыс</a:t>
            </a:r>
            <a:r>
              <a:rPr sz="1400" spc="-15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чел.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6492" y="4120769"/>
            <a:ext cx="16954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более чем </a:t>
            </a:r>
            <a:r>
              <a:rPr sz="1050" spc="-5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400" b="1" dirty="0">
                <a:solidFill>
                  <a:srgbClr val="FFC000"/>
                </a:solidFill>
                <a:latin typeface="Montserrat SemiBold"/>
                <a:cs typeface="Montserrat SemiBold"/>
              </a:rPr>
              <a:t>700</a:t>
            </a:r>
            <a:r>
              <a:rPr sz="1400" b="1" spc="-229" dirty="0">
                <a:solidFill>
                  <a:srgbClr val="FFC000"/>
                </a:solidFill>
                <a:latin typeface="Montserrat SemiBold"/>
                <a:cs typeface="Montserrat SemiBold"/>
              </a:rPr>
              <a:t>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мест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9150" y="3446526"/>
            <a:ext cx="0" cy="116395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0"/>
                </a:moveTo>
                <a:lnTo>
                  <a:pt x="0" y="1163701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22984" y="3380079"/>
            <a:ext cx="2314575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570" marR="5080" indent="-484505">
              <a:lnSpc>
                <a:spcPct val="88000"/>
              </a:lnSpc>
              <a:tabLst>
                <a:tab pos="496570" algn="l"/>
              </a:tabLst>
            </a:pPr>
            <a:r>
              <a:rPr sz="4800" b="1" baseline="-25173" dirty="0">
                <a:solidFill>
                  <a:srgbClr val="FFCC00"/>
                </a:solidFill>
                <a:latin typeface="Montserrat"/>
                <a:cs typeface="Montserrat"/>
              </a:rPr>
              <a:t>2	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коллективных</a:t>
            </a:r>
            <a:r>
              <a:rPr sz="1200" spc="-10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средств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размещения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492" y="5560314"/>
            <a:ext cx="17462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C000"/>
                </a:solidFill>
                <a:latin typeface="Montserrat SemiBold"/>
                <a:cs typeface="Montserrat SemiBold"/>
              </a:rPr>
              <a:t>20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объектов </a:t>
            </a:r>
            <a:r>
              <a:rPr sz="1050" spc="5" dirty="0">
                <a:solidFill>
                  <a:srgbClr val="2B2A29"/>
                </a:solidFill>
                <a:latin typeface="Montserrat"/>
                <a:cs typeface="Montserrat"/>
              </a:rPr>
              <a:t>для</a:t>
            </a:r>
            <a:r>
              <a:rPr sz="1050" spc="-1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показа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9150" y="4885182"/>
            <a:ext cx="0" cy="116395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0"/>
                </a:moveTo>
                <a:lnTo>
                  <a:pt x="0" y="1163701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4300" y="4761229"/>
            <a:ext cx="1555750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4800" b="1" baseline="-25173" dirty="0">
                <a:solidFill>
                  <a:srgbClr val="FFCC00"/>
                </a:solidFill>
                <a:latin typeface="Montserrat"/>
                <a:cs typeface="Montserrat"/>
              </a:rPr>
              <a:t>30</a:t>
            </a:r>
            <a:r>
              <a:rPr sz="4800" b="1" spc="-202" baseline="-25173" dirty="0">
                <a:solidFill>
                  <a:srgbClr val="FFCC00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туристских</a:t>
            </a:r>
            <a:endParaRPr sz="1200">
              <a:latin typeface="Montserrat"/>
              <a:cs typeface="Montserrat"/>
            </a:endParaRPr>
          </a:p>
          <a:p>
            <a:pPr marL="635000">
              <a:lnSpc>
                <a:spcPts val="124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м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а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рш</a:t>
            </a:r>
            <a:r>
              <a:rPr sz="1200" spc="5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утов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03852" y="3575558"/>
            <a:ext cx="111569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предпри</a:t>
            </a:r>
            <a:r>
              <a:rPr sz="1200" spc="5" dirty="0">
                <a:solidFill>
                  <a:srgbClr val="2B2A29"/>
                </a:solidFill>
                <a:latin typeface="Montserrat"/>
                <a:cs typeface="Montserrat"/>
              </a:rPr>
              <a:t>я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тий  общепита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3616" y="4120769"/>
            <a:ext cx="19221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более чем </a:t>
            </a:r>
            <a:r>
              <a:rPr sz="1050" spc="-5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400" b="1" spc="-5" dirty="0">
                <a:solidFill>
                  <a:srgbClr val="FFC000"/>
                </a:solidFill>
                <a:latin typeface="Montserrat SemiBold"/>
                <a:cs typeface="Montserrat SemiBold"/>
              </a:rPr>
              <a:t>350</a:t>
            </a:r>
            <a:r>
              <a:rPr sz="1400" b="1" spc="-220" dirty="0">
                <a:solidFill>
                  <a:srgbClr val="FFC000"/>
                </a:solidFill>
                <a:latin typeface="Montserrat SemiBold"/>
                <a:cs typeface="Montserrat SemiBold"/>
              </a:rPr>
              <a:t>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человек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15690" y="3446526"/>
            <a:ext cx="0" cy="116395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0"/>
                </a:moveTo>
                <a:lnTo>
                  <a:pt x="0" y="1163701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17060" y="3504691"/>
            <a:ext cx="27051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CC00"/>
                </a:solidFill>
                <a:latin typeface="Montserrat"/>
                <a:cs typeface="Montserrat"/>
              </a:rPr>
              <a:t>4</a:t>
            </a:r>
            <a:endParaRPr sz="28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8061" y="5115433"/>
            <a:ext cx="612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рублей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3616" y="5562091"/>
            <a:ext cx="148653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средний чек</a:t>
            </a:r>
            <a:r>
              <a:rPr sz="105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туриста  </a:t>
            </a:r>
            <a:r>
              <a:rPr sz="1050" spc="-5" dirty="0">
                <a:solidFill>
                  <a:srgbClr val="2B2A29"/>
                </a:solidFill>
                <a:latin typeface="Montserrat"/>
                <a:cs typeface="Montserrat"/>
              </a:rPr>
              <a:t>на</a:t>
            </a:r>
            <a:r>
              <a:rPr sz="105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проживание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15690" y="4885182"/>
            <a:ext cx="0" cy="116395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0"/>
                </a:moveTo>
                <a:lnTo>
                  <a:pt x="0" y="1163701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38117" y="4942585"/>
            <a:ext cx="12103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CC00"/>
                </a:solidFill>
                <a:latin typeface="Montserrat"/>
                <a:cs typeface="Montserrat"/>
              </a:rPr>
              <a:t>3</a:t>
            </a:r>
            <a:r>
              <a:rPr sz="3200" b="1" spc="-90" dirty="0">
                <a:solidFill>
                  <a:srgbClr val="FFCC00"/>
                </a:solidFill>
                <a:latin typeface="Montserrat"/>
                <a:cs typeface="Montserrat"/>
              </a:rPr>
              <a:t> </a:t>
            </a:r>
            <a:r>
              <a:rPr sz="3200" b="1" dirty="0">
                <a:solidFill>
                  <a:srgbClr val="FFCC00"/>
                </a:solidFill>
                <a:latin typeface="Montserrat"/>
                <a:cs typeface="Montserrat"/>
              </a:rPr>
              <a:t>000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59863" y="8152257"/>
            <a:ext cx="3571240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продолжительность пребывания  туристов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100" y="7953756"/>
            <a:ext cx="1449705" cy="901065"/>
          </a:xfrm>
          <a:custGeom>
            <a:avLst/>
            <a:gdLst/>
            <a:ahLst/>
            <a:cxnLst/>
            <a:rect l="l" t="t" r="r" b="b"/>
            <a:pathLst>
              <a:path w="1449705" h="901065">
                <a:moveTo>
                  <a:pt x="1299210" y="0"/>
                </a:moveTo>
                <a:lnTo>
                  <a:pt x="150113" y="0"/>
                </a:lnTo>
                <a:lnTo>
                  <a:pt x="102666" y="7650"/>
                </a:lnTo>
                <a:lnTo>
                  <a:pt x="61458" y="28956"/>
                </a:lnTo>
                <a:lnTo>
                  <a:pt x="28963" y="61447"/>
                </a:lnTo>
                <a:lnTo>
                  <a:pt x="7652" y="102656"/>
                </a:lnTo>
                <a:lnTo>
                  <a:pt x="0" y="150114"/>
                </a:lnTo>
                <a:lnTo>
                  <a:pt x="0" y="750570"/>
                </a:lnTo>
                <a:lnTo>
                  <a:pt x="7652" y="798017"/>
                </a:lnTo>
                <a:lnTo>
                  <a:pt x="28963" y="839225"/>
                </a:lnTo>
                <a:lnTo>
                  <a:pt x="61458" y="871720"/>
                </a:lnTo>
                <a:lnTo>
                  <a:pt x="102666" y="893031"/>
                </a:lnTo>
                <a:lnTo>
                  <a:pt x="150113" y="900684"/>
                </a:lnTo>
                <a:lnTo>
                  <a:pt x="1299210" y="900684"/>
                </a:lnTo>
                <a:lnTo>
                  <a:pt x="1346667" y="893031"/>
                </a:lnTo>
                <a:lnTo>
                  <a:pt x="1387876" y="871720"/>
                </a:lnTo>
                <a:lnTo>
                  <a:pt x="1420368" y="839225"/>
                </a:lnTo>
                <a:lnTo>
                  <a:pt x="1441673" y="798017"/>
                </a:lnTo>
                <a:lnTo>
                  <a:pt x="1449324" y="750570"/>
                </a:lnTo>
                <a:lnTo>
                  <a:pt x="1449324" y="150114"/>
                </a:lnTo>
                <a:lnTo>
                  <a:pt x="1441673" y="102656"/>
                </a:lnTo>
                <a:lnTo>
                  <a:pt x="1420368" y="61447"/>
                </a:lnTo>
                <a:lnTo>
                  <a:pt x="1387876" y="28956"/>
                </a:lnTo>
                <a:lnTo>
                  <a:pt x="1346667" y="7650"/>
                </a:lnTo>
                <a:lnTo>
                  <a:pt x="1299210" y="0"/>
                </a:lnTo>
                <a:close/>
              </a:path>
            </a:pathLst>
          </a:custGeom>
          <a:solidFill>
            <a:srgbClr val="EA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88541" y="8103996"/>
            <a:ext cx="47180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700" b="1" dirty="0">
                <a:solidFill>
                  <a:srgbClr val="2B2A29"/>
                </a:solidFill>
                <a:latin typeface="Montserrat"/>
                <a:cs typeface="Montserrat"/>
              </a:rPr>
              <a:t>1</a:t>
            </a:r>
            <a:endParaRPr sz="27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Montserrat"/>
                <a:cs typeface="Montserrat"/>
              </a:rPr>
              <a:t>д</a:t>
            </a:r>
            <a:r>
              <a:rPr sz="1400" spc="-10" dirty="0">
                <a:latin typeface="Montserrat"/>
                <a:cs typeface="Montserrat"/>
              </a:rPr>
              <a:t>е</a:t>
            </a:r>
            <a:r>
              <a:rPr sz="1400" dirty="0">
                <a:latin typeface="Montserrat"/>
                <a:cs typeface="Montserrat"/>
              </a:rPr>
              <a:t>нь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3" name="object 33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8051" y="552957"/>
            <a:ext cx="4597400" cy="229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Хорошая транспортная доступность,</a:t>
            </a:r>
            <a:r>
              <a:rPr sz="12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беспрепятственное  посещение территории, близость к туристическому  маршруту  </a:t>
            </a:r>
            <a:r>
              <a:rPr sz="1400" b="1" dirty="0">
                <a:solidFill>
                  <a:srgbClr val="FFCA00"/>
                </a:solidFill>
                <a:latin typeface="Montserrat SemiBold"/>
                <a:cs typeface="Montserrat SemiBold"/>
              </a:rPr>
              <a:t>«Золотое кольцо</a:t>
            </a:r>
            <a:r>
              <a:rPr sz="1400" b="1" spc="-130" dirty="0">
                <a:solidFill>
                  <a:srgbClr val="FFCA00"/>
                </a:solidFill>
                <a:latin typeface="Montserrat SemiBold"/>
                <a:cs typeface="Montserrat SemiBold"/>
              </a:rPr>
              <a:t> </a:t>
            </a:r>
            <a:r>
              <a:rPr sz="1400" b="1" dirty="0">
                <a:solidFill>
                  <a:srgbClr val="FFCA00"/>
                </a:solidFill>
                <a:latin typeface="Montserrat SemiBold"/>
                <a:cs typeface="Montserrat SemiBold"/>
              </a:rPr>
              <a:t>России»</a:t>
            </a:r>
            <a:endParaRPr sz="14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b="1" spc="-5" dirty="0">
                <a:solidFill>
                  <a:srgbClr val="FFCC00"/>
                </a:solidFill>
                <a:latin typeface="Montserrat SemiBold"/>
                <a:cs typeface="Montserrat SemiBold"/>
              </a:rPr>
              <a:t>26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памятников</a:t>
            </a:r>
            <a:r>
              <a:rPr sz="11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природы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90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выявленных памятников</a:t>
            </a:r>
            <a:r>
              <a:rPr sz="1100" spc="2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архитектуры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4</a:t>
            </a:r>
            <a:r>
              <a:rPr sz="1800" b="1" spc="-28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мифологические памятника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1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усадебный</a:t>
            </a:r>
            <a:r>
              <a:rPr sz="1100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комплекс</a:t>
            </a:r>
            <a:endParaRPr sz="1100">
              <a:latin typeface="Montserrat"/>
              <a:cs typeface="Montserrat"/>
            </a:endParaRPr>
          </a:p>
          <a:p>
            <a:pPr marL="12700" marR="1332865">
              <a:lnSpc>
                <a:spcPct val="100000"/>
              </a:lnSpc>
              <a:spcBef>
                <a:spcPts val="1050"/>
              </a:spcBef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Историческая, культурная и</a:t>
            </a:r>
            <a:r>
              <a:rPr sz="12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социальная  самобытность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4123" y="3427476"/>
            <a:ext cx="647700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072639"/>
            <a:ext cx="630936" cy="632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2277" y="2789428"/>
            <a:ext cx="92583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Сельский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39" y="4125086"/>
            <a:ext cx="180213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Индустриальный</a:t>
            </a:r>
            <a:r>
              <a:rPr sz="1400" spc="-114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и  промышленный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246" y="4129278"/>
            <a:ext cx="193230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Экологический</a:t>
            </a:r>
            <a:endParaRPr sz="14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и</a:t>
            </a:r>
            <a:r>
              <a:rPr sz="14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приключенческий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1008" y="2783967"/>
            <a:ext cx="123507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Событийный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2103" y="3348228"/>
            <a:ext cx="644651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079" y="2093976"/>
            <a:ext cx="589788" cy="589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5759" y="1637918"/>
            <a:ext cx="262318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К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у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льт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у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рн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о</a:t>
            </a:r>
            <a:r>
              <a:rPr sz="1400" spc="5" dirty="0">
                <a:solidFill>
                  <a:srgbClr val="2B2A29"/>
                </a:solidFill>
                <a:latin typeface="Montserrat"/>
                <a:cs typeface="Montserrat"/>
              </a:rPr>
              <a:t>-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по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з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нав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а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е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льный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3325" y="1637918"/>
            <a:ext cx="24422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Ле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ч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е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б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о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-р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е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кр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е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ац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ио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нный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0700" y="1014983"/>
            <a:ext cx="573024" cy="574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7823" y="1025652"/>
            <a:ext cx="55168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93010" y="5274183"/>
            <a:ext cx="19875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Детский и</a:t>
            </a:r>
            <a:r>
              <a:rPr sz="1400" spc="-12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семейный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8020" y="4610100"/>
            <a:ext cx="556259" cy="556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3284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5" y="9906000"/>
                </a:lnTo>
                <a:lnTo>
                  <a:pt x="394715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2030" y="6045072"/>
            <a:ext cx="4404360" cy="201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65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Популярные</a:t>
            </a:r>
            <a:r>
              <a:rPr sz="2400" b="1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места  для</a:t>
            </a:r>
            <a:r>
              <a:rPr sz="2400" b="1" spc="-1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посещения</a:t>
            </a:r>
            <a:endParaRPr sz="2400">
              <a:latin typeface="Montserrat"/>
              <a:cs typeface="Montserrat"/>
            </a:endParaRPr>
          </a:p>
          <a:p>
            <a:pPr marL="299085" indent="-286385">
              <a:lnSpc>
                <a:spcPct val="100000"/>
              </a:lnSpc>
              <a:spcBef>
                <a:spcPts val="955"/>
              </a:spcBef>
              <a:buClr>
                <a:srgbClr val="FFCA00"/>
              </a:buClr>
              <a:buSzPct val="12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3C3C3B"/>
                </a:solidFill>
                <a:latin typeface="Montserrat"/>
                <a:cs typeface="Montserrat"/>
              </a:rPr>
              <a:t>Гончарное производство </a:t>
            </a:r>
            <a:r>
              <a:rPr sz="1500" dirty="0">
                <a:solidFill>
                  <a:srgbClr val="3C3C3B"/>
                </a:solidFill>
                <a:latin typeface="Montserrat"/>
                <a:cs typeface="Montserrat"/>
              </a:rPr>
              <a:t>«Сады</a:t>
            </a:r>
            <a:r>
              <a:rPr sz="1500" spc="-5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3C3C3B"/>
                </a:solidFill>
                <a:latin typeface="Montserrat"/>
                <a:cs typeface="Montserrat"/>
              </a:rPr>
              <a:t>Аурики»</a:t>
            </a:r>
            <a:endParaRPr sz="1500">
              <a:latin typeface="Montserrat"/>
              <a:cs typeface="Montserrat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FCA00"/>
              </a:buClr>
              <a:buSzPct val="12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3C3C3B"/>
                </a:solidFill>
                <a:latin typeface="Montserrat"/>
                <a:cs typeface="Montserrat"/>
              </a:rPr>
              <a:t>Брендовый </a:t>
            </a:r>
            <a:r>
              <a:rPr sz="1500" dirty="0">
                <a:solidFill>
                  <a:srgbClr val="3C3C3B"/>
                </a:solidFill>
                <a:latin typeface="Montserrat"/>
                <a:cs typeface="Montserrat"/>
              </a:rPr>
              <a:t>музей</a:t>
            </a:r>
            <a:r>
              <a:rPr sz="1500" spc="-8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3C3C3B"/>
                </a:solidFill>
                <a:latin typeface="Montserrat"/>
                <a:cs typeface="Montserrat"/>
              </a:rPr>
              <a:t>Ямщика</a:t>
            </a:r>
            <a:endParaRPr sz="1500">
              <a:latin typeface="Montserrat"/>
              <a:cs typeface="Montserrat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FCA00"/>
              </a:buClr>
              <a:buSzPct val="12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3C3C3B"/>
                </a:solidFill>
                <a:latin typeface="Montserrat"/>
                <a:cs typeface="Montserrat"/>
              </a:rPr>
              <a:t>Технопарк</a:t>
            </a:r>
            <a:r>
              <a:rPr sz="1500" spc="-5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3C3C3B"/>
                </a:solidFill>
                <a:latin typeface="Montserrat"/>
                <a:cs typeface="Montserrat"/>
              </a:rPr>
              <a:t>«ЛокаловЪ»</a:t>
            </a:r>
            <a:endParaRPr sz="1500">
              <a:latin typeface="Montserrat"/>
              <a:cs typeface="Montserrat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FCA00"/>
              </a:buClr>
              <a:buSzPct val="12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3C3C3B"/>
                </a:solidFill>
                <a:latin typeface="Montserrat"/>
                <a:cs typeface="Montserrat"/>
              </a:rPr>
              <a:t>Великосельский</a:t>
            </a:r>
            <a:r>
              <a:rPr sz="1500" spc="-2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3C3C3B"/>
                </a:solidFill>
                <a:latin typeface="Montserrat"/>
                <a:cs typeface="Montserrat"/>
              </a:rPr>
              <a:t>Кремль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20" name="object 20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149" y="446785"/>
            <a:ext cx="241173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Виды</a:t>
            </a:r>
            <a:r>
              <a:rPr sz="2400" b="1" spc="-1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туризма</a:t>
            </a:r>
            <a:endParaRPr sz="24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3241420"/>
            <a:ext cx="113284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Музей</a:t>
            </a:r>
            <a:r>
              <a:rPr sz="1100" spc="-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2B2A29"/>
                </a:solidFill>
                <a:latin typeface="Montserrat"/>
                <a:cs typeface="Montserrat"/>
              </a:rPr>
              <a:t>Ямщика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1436" y="3169920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8"/>
                </a:lnTo>
              </a:path>
            </a:pathLst>
          </a:custGeom>
          <a:ln w="42671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37152" y="3154933"/>
            <a:ext cx="189103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5"/>
              </a:lnSpc>
            </a:pPr>
            <a:r>
              <a:rPr sz="1100" spc="-5" dirty="0">
                <a:solidFill>
                  <a:srgbClr val="2B2A29"/>
                </a:solidFill>
                <a:latin typeface="Montserrat"/>
                <a:cs typeface="Montserrat"/>
              </a:rPr>
              <a:t>Гончарное</a:t>
            </a:r>
            <a:r>
              <a:rPr sz="1100" spc="-7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производство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«Сады</a:t>
            </a:r>
            <a:r>
              <a:rPr sz="1100" spc="-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2B2A29"/>
                </a:solidFill>
                <a:latin typeface="Montserrat"/>
                <a:cs typeface="Montserrat"/>
              </a:rPr>
              <a:t>Аурики»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1365" y="3166872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4114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58140" cy="9906000"/>
          </a:xfrm>
          <a:custGeom>
            <a:avLst/>
            <a:gdLst/>
            <a:ahLst/>
            <a:cxnLst/>
            <a:rect l="l" t="t" r="r" b="b"/>
            <a:pathLst>
              <a:path w="358140" h="9906000">
                <a:moveTo>
                  <a:pt x="358140" y="9905997"/>
                </a:moveTo>
                <a:lnTo>
                  <a:pt x="358140" y="0"/>
                </a:lnTo>
                <a:lnTo>
                  <a:pt x="0" y="0"/>
                </a:lnTo>
                <a:lnTo>
                  <a:pt x="0" y="9905997"/>
                </a:lnTo>
                <a:lnTo>
                  <a:pt x="358140" y="9905997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" y="4066032"/>
            <a:ext cx="5586984" cy="356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" y="1254252"/>
            <a:ext cx="2334768" cy="1796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7744" y="1249680"/>
            <a:ext cx="2334767" cy="1796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460" y="7832979"/>
            <a:ext cx="185547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Великосельский</a:t>
            </a:r>
            <a:r>
              <a:rPr sz="11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Кремль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1436" y="7760207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42671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763" y="3658361"/>
            <a:ext cx="3877945" cy="149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Приоритетные  инвестиционн</a:t>
            </a:r>
            <a:r>
              <a:rPr spc="-10" dirty="0"/>
              <a:t>ы</a:t>
            </a:r>
            <a:r>
              <a:rPr dirty="0"/>
              <a:t>е  ниши</a:t>
            </a: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244" y="4949952"/>
            <a:ext cx="2677668" cy="1937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2235707"/>
            <a:ext cx="2697479" cy="140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2235707"/>
            <a:ext cx="2621279" cy="140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269" y="597408"/>
            <a:ext cx="2688082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1232" y="597408"/>
            <a:ext cx="2621279" cy="140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0" y="4907279"/>
            <a:ext cx="2621279" cy="1979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326" y="3830320"/>
            <a:ext cx="268986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Обрабатывающая</a:t>
            </a:r>
            <a:r>
              <a:rPr sz="1100" spc="-10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промышленность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9150" y="3758184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4114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4326" y="7075169"/>
            <a:ext cx="149034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Сельское</a:t>
            </a:r>
            <a:r>
              <a:rPr sz="11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хозяйство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9150" y="700278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4114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66515" y="7075169"/>
            <a:ext cx="111696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Строительство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0855" y="700278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426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65850" y="9355718"/>
            <a:ext cx="14287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15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763" y="4146041"/>
            <a:ext cx="4008754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Меры</a:t>
            </a:r>
            <a:r>
              <a:rPr spc="-75" dirty="0"/>
              <a:t> </a:t>
            </a:r>
            <a:r>
              <a:rPr dirty="0"/>
              <a:t>поддержки</a:t>
            </a: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5183123"/>
            <a:ext cx="5993765" cy="0"/>
          </a:xfrm>
          <a:custGeom>
            <a:avLst/>
            <a:gdLst/>
            <a:ahLst/>
            <a:cxnLst/>
            <a:rect l="l" t="t" r="r" b="b"/>
            <a:pathLst>
              <a:path w="5993765">
                <a:moveTo>
                  <a:pt x="0" y="0"/>
                </a:moveTo>
                <a:lnTo>
                  <a:pt x="5993638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" y="995172"/>
            <a:ext cx="5582920" cy="502920"/>
          </a:xfrm>
          <a:custGeom>
            <a:avLst/>
            <a:gdLst/>
            <a:ahLst/>
            <a:cxnLst/>
            <a:rect l="l" t="t" r="r" b="b"/>
            <a:pathLst>
              <a:path w="5582920" h="502919">
                <a:moveTo>
                  <a:pt x="5498592" y="0"/>
                </a:moveTo>
                <a:lnTo>
                  <a:pt x="83819" y="0"/>
                </a:lnTo>
                <a:lnTo>
                  <a:pt x="51193" y="6578"/>
                </a:lnTo>
                <a:lnTo>
                  <a:pt x="24550" y="24526"/>
                </a:lnTo>
                <a:lnTo>
                  <a:pt x="6587" y="51167"/>
                </a:lnTo>
                <a:lnTo>
                  <a:pt x="0" y="83820"/>
                </a:lnTo>
                <a:lnTo>
                  <a:pt x="0" y="419100"/>
                </a:lnTo>
                <a:lnTo>
                  <a:pt x="6587" y="451699"/>
                </a:lnTo>
                <a:lnTo>
                  <a:pt x="24550" y="478345"/>
                </a:lnTo>
                <a:lnTo>
                  <a:pt x="51193" y="496323"/>
                </a:lnTo>
                <a:lnTo>
                  <a:pt x="83819" y="502920"/>
                </a:lnTo>
                <a:lnTo>
                  <a:pt x="5498592" y="502920"/>
                </a:lnTo>
                <a:lnTo>
                  <a:pt x="5531244" y="496323"/>
                </a:lnTo>
                <a:lnTo>
                  <a:pt x="5557885" y="478345"/>
                </a:lnTo>
                <a:lnTo>
                  <a:pt x="5575833" y="451699"/>
                </a:lnTo>
                <a:lnTo>
                  <a:pt x="5582412" y="419100"/>
                </a:lnTo>
                <a:lnTo>
                  <a:pt x="5582412" y="83820"/>
                </a:lnTo>
                <a:lnTo>
                  <a:pt x="5575833" y="51167"/>
                </a:lnTo>
                <a:lnTo>
                  <a:pt x="5557885" y="24526"/>
                </a:lnTo>
                <a:lnTo>
                  <a:pt x="5531244" y="6578"/>
                </a:lnTo>
                <a:lnTo>
                  <a:pt x="54985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5353811"/>
            <a:ext cx="5582920" cy="455930"/>
          </a:xfrm>
          <a:custGeom>
            <a:avLst/>
            <a:gdLst/>
            <a:ahLst/>
            <a:cxnLst/>
            <a:rect l="l" t="t" r="r" b="b"/>
            <a:pathLst>
              <a:path w="5582920" h="455929">
                <a:moveTo>
                  <a:pt x="5506466" y="0"/>
                </a:moveTo>
                <a:lnTo>
                  <a:pt x="75946" y="0"/>
                </a:lnTo>
                <a:lnTo>
                  <a:pt x="46382" y="5972"/>
                </a:lnTo>
                <a:lnTo>
                  <a:pt x="22242" y="22256"/>
                </a:lnTo>
                <a:lnTo>
                  <a:pt x="5967" y="46398"/>
                </a:lnTo>
                <a:lnTo>
                  <a:pt x="0" y="75946"/>
                </a:lnTo>
                <a:lnTo>
                  <a:pt x="0" y="379729"/>
                </a:lnTo>
                <a:lnTo>
                  <a:pt x="5967" y="409277"/>
                </a:lnTo>
                <a:lnTo>
                  <a:pt x="22242" y="433419"/>
                </a:lnTo>
                <a:lnTo>
                  <a:pt x="46382" y="449703"/>
                </a:lnTo>
                <a:lnTo>
                  <a:pt x="75946" y="455675"/>
                </a:lnTo>
                <a:lnTo>
                  <a:pt x="5506466" y="455675"/>
                </a:lnTo>
                <a:lnTo>
                  <a:pt x="5536013" y="449703"/>
                </a:lnTo>
                <a:lnTo>
                  <a:pt x="5560155" y="433419"/>
                </a:lnTo>
                <a:lnTo>
                  <a:pt x="5576439" y="409277"/>
                </a:lnTo>
                <a:lnTo>
                  <a:pt x="5582412" y="379729"/>
                </a:lnTo>
                <a:lnTo>
                  <a:pt x="5582412" y="75946"/>
                </a:lnTo>
                <a:lnTo>
                  <a:pt x="5576439" y="46398"/>
                </a:lnTo>
                <a:lnTo>
                  <a:pt x="5560155" y="22256"/>
                </a:lnTo>
                <a:lnTo>
                  <a:pt x="5536013" y="5972"/>
                </a:lnTo>
                <a:lnTo>
                  <a:pt x="55064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047" y="3170555"/>
            <a:ext cx="173291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ЗЕМЕЛЬНЫЙ</a:t>
            </a:r>
            <a:r>
              <a:rPr sz="1200" b="1" spc="-13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65220" y="2048255"/>
            <a:ext cx="376427" cy="441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291" y="3665220"/>
            <a:ext cx="408432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01292" y="2003034"/>
          <a:ext cx="2168985" cy="552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847"/>
                <a:gridCol w="1637138"/>
              </a:tblGrid>
              <a:tr h="276318">
                <a:tc>
                  <a:txBody>
                    <a:bodyPr/>
                    <a:lstStyle/>
                    <a:p>
                      <a:pPr marR="71120" algn="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0%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первые 5</a:t>
                      </a:r>
                      <a:r>
                        <a:rPr sz="1100" spc="-10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лет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19050" marB="0"/>
                </a:tc>
              </a:tr>
              <a:tr h="276318"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12%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последующие 5</a:t>
                      </a:r>
                      <a:r>
                        <a:rPr sz="1100" spc="-12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лет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78105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04842" y="2003034"/>
          <a:ext cx="2178383" cy="552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920"/>
                <a:gridCol w="1637463"/>
              </a:tblGrid>
              <a:tr h="276318">
                <a:tc>
                  <a:txBody>
                    <a:bodyPr/>
                    <a:lstStyle/>
                    <a:p>
                      <a:pPr marR="71120" algn="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0%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первые 5</a:t>
                      </a:r>
                      <a:r>
                        <a:rPr sz="1100" spc="-10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лет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19050" marB="0"/>
                </a:tc>
              </a:tr>
              <a:tr h="276318"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5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1,1</a:t>
                      </a: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последующие 5</a:t>
                      </a:r>
                      <a:r>
                        <a:rPr sz="1100" spc="-12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лет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78105" marB="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58569" y="3756904"/>
          <a:ext cx="1726326" cy="217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111"/>
                <a:gridCol w="1245215"/>
              </a:tblGrid>
              <a:tr h="217357">
                <a:tc>
                  <a:txBody>
                    <a:bodyPr/>
                    <a:lstStyle/>
                    <a:p>
                      <a:pPr marL="127000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0%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первые 3</a:t>
                      </a:r>
                      <a:r>
                        <a:rPr sz="1100" spc="-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года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19050" marB="0"/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238625" y="3754999"/>
          <a:ext cx="2338225" cy="553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43"/>
                <a:gridCol w="1780782"/>
              </a:tblGrid>
              <a:tr h="276509">
                <a:tc>
                  <a:txBody>
                    <a:bodyPr/>
                    <a:lstStyle/>
                    <a:p>
                      <a:pPr marR="46355" algn="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от</a:t>
                      </a:r>
                      <a:r>
                        <a:rPr sz="1400" b="1" spc="-100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0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в течение 24</a:t>
                      </a:r>
                      <a:r>
                        <a:rPr sz="1100" spc="-8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месяцев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19050" marB="0"/>
                </a:tc>
              </a:tr>
              <a:tr h="276509"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до</a:t>
                      </a:r>
                      <a:r>
                        <a:rPr sz="1400" b="1" spc="-120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1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после </a:t>
                      </a:r>
                      <a:r>
                        <a:rPr sz="11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120-го</a:t>
                      </a:r>
                      <a:r>
                        <a:rPr sz="1100" spc="-6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месяца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78105" marB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657600" y="3672840"/>
            <a:ext cx="417575" cy="387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76" y="2112264"/>
            <a:ext cx="409956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45789" y="2975736"/>
            <a:ext cx="2677160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 НА ДОБЫЧУ</a:t>
            </a:r>
            <a:r>
              <a:rPr sz="1200" b="1" spc="-13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ПОЛЕЗНЫХ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CC00"/>
                </a:solidFill>
                <a:latin typeface="Montserrat SemiBold"/>
                <a:cs typeface="Montserrat SemiBold"/>
              </a:rPr>
              <a:t>ИСКОПАЕМЫХ</a:t>
            </a:r>
            <a:endParaRPr sz="1200">
              <a:latin typeface="Montserrat SemiBold"/>
              <a:cs typeface="Montserrat SemiBold"/>
            </a:endParaRPr>
          </a:p>
          <a:p>
            <a:pPr marL="36830" marR="102235" indent="-24765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2B2A29"/>
                </a:solidFill>
                <a:latin typeface="Montserrat"/>
                <a:cs typeface="Montserrat"/>
              </a:rPr>
              <a:t>(коэффициент, характеризующий территорию добычи  полезного</a:t>
            </a:r>
            <a:r>
              <a:rPr sz="700" spc="-1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Montserrat"/>
                <a:cs typeface="Montserrat"/>
              </a:rPr>
              <a:t>ископаемого)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4691" y="4506086"/>
            <a:ext cx="34937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6 резидентов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по состоянию </a:t>
            </a:r>
            <a:r>
              <a:rPr sz="1200" dirty="0" err="1">
                <a:solidFill>
                  <a:srgbClr val="2B2A29"/>
                </a:solidFill>
                <a:latin typeface="Montserrat"/>
                <a:cs typeface="Montserrat"/>
              </a:rPr>
              <a:t>на</a:t>
            </a:r>
            <a:r>
              <a:rPr sz="12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 smtClean="0">
                <a:solidFill>
                  <a:srgbClr val="2B2A29"/>
                </a:solidFill>
                <a:latin typeface="Montserrat"/>
                <a:cs typeface="Montserrat"/>
              </a:rPr>
              <a:t>01.01.202</a:t>
            </a:r>
            <a:r>
              <a:rPr lang="ru-RU" sz="1200" spc="-5" dirty="0" smtClean="0">
                <a:solidFill>
                  <a:srgbClr val="2B2A29"/>
                </a:solidFill>
                <a:latin typeface="Montserrat"/>
                <a:cs typeface="Montserrat"/>
              </a:rPr>
              <a:t>5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0100" y="4393691"/>
            <a:ext cx="461772" cy="434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461008" y="6157010"/>
          <a:ext cx="4892344" cy="91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957"/>
                <a:gridCol w="4171387"/>
              </a:tblGrid>
              <a:tr h="91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10%</a:t>
                      </a:r>
                      <a:endParaRPr sz="2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06680" marR="694055" algn="just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начиная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с налогового периода, в</a:t>
                      </a:r>
                      <a:r>
                        <a:rPr sz="1200" spc="-114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котором 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получена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первая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прибыль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от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реализации  товаров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в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рамках</a:t>
                      </a:r>
                      <a:r>
                        <a:rPr sz="1200" spc="-6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проекта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 marL="106680" algn="just">
                        <a:lnSpc>
                          <a:spcPts val="1390"/>
                        </a:lnSpc>
                      </a:pP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заканчивая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налоговым периодом, в котором</a:t>
                      </a:r>
                      <a:r>
                        <a:rPr sz="1200" spc="-12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20%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 marL="10668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-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10%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=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капитальные </a:t>
                      </a:r>
                      <a:r>
                        <a:rPr sz="12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вложения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по</a:t>
                      </a:r>
                      <a:r>
                        <a:rPr sz="1200" spc="-4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проекту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71550" y="5444744"/>
            <a:ext cx="4761865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Региональные инвестиционные</a:t>
            </a:r>
            <a:r>
              <a:rPr sz="1600" b="1" spc="8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проекты</a:t>
            </a:r>
            <a:endParaRPr sz="16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 НА</a:t>
            </a:r>
            <a:r>
              <a:rPr sz="1200" b="1" spc="-125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ПРИБЫЛЬ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4859" y="6524243"/>
            <a:ext cx="451104" cy="443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" y="7606283"/>
            <a:ext cx="5582920" cy="457200"/>
          </a:xfrm>
          <a:custGeom>
            <a:avLst/>
            <a:gdLst/>
            <a:ahLst/>
            <a:cxnLst/>
            <a:rect l="l" t="t" r="r" b="b"/>
            <a:pathLst>
              <a:path w="5582920" h="457200">
                <a:moveTo>
                  <a:pt x="5506212" y="0"/>
                </a:moveTo>
                <a:lnTo>
                  <a:pt x="76200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87" y="410640"/>
                </a:lnTo>
                <a:lnTo>
                  <a:pt x="22317" y="434863"/>
                </a:lnTo>
                <a:lnTo>
                  <a:pt x="46537" y="451205"/>
                </a:lnTo>
                <a:lnTo>
                  <a:pt x="76200" y="457200"/>
                </a:lnTo>
                <a:lnTo>
                  <a:pt x="5506212" y="457200"/>
                </a:lnTo>
                <a:lnTo>
                  <a:pt x="5535852" y="451205"/>
                </a:lnTo>
                <a:lnTo>
                  <a:pt x="5560075" y="434863"/>
                </a:lnTo>
                <a:lnTo>
                  <a:pt x="5576417" y="410640"/>
                </a:lnTo>
                <a:lnTo>
                  <a:pt x="5582412" y="381000"/>
                </a:lnTo>
                <a:lnTo>
                  <a:pt x="5582412" y="76200"/>
                </a:lnTo>
                <a:lnTo>
                  <a:pt x="5576417" y="46559"/>
                </a:lnTo>
                <a:lnTo>
                  <a:pt x="5560075" y="22336"/>
                </a:lnTo>
                <a:lnTo>
                  <a:pt x="5535852" y="5994"/>
                </a:lnTo>
                <a:lnTo>
                  <a:pt x="550621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0305" y="7182866"/>
            <a:ext cx="4902200" cy="192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0">
              <a:lnSpc>
                <a:spcPct val="100000"/>
              </a:lnSpc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не более 5 налоговых</a:t>
            </a:r>
            <a:r>
              <a:rPr sz="1400" b="1" spc="-15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периодов</a:t>
            </a:r>
            <a:endParaRPr sz="14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Инфраструктурная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поддержка</a:t>
            </a:r>
            <a:endParaRPr sz="16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Льготное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кредитование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строительство инфраструктуры по  программам</a:t>
            </a:r>
            <a:r>
              <a:rPr sz="1200" spc="-5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ВЭБ.РФ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100%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возмещение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затрат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инфраструктуру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(новые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инвестиционные</a:t>
            </a:r>
            <a:r>
              <a:rPr sz="1200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проекты)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4005" y="9355718"/>
            <a:ext cx="177800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17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5149" y="446785"/>
            <a:ext cx="4915535" cy="145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Меры</a:t>
            </a:r>
            <a:r>
              <a:rPr sz="2400" b="1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поддержки</a:t>
            </a:r>
            <a:endParaRPr sz="2400">
              <a:latin typeface="Montserrat"/>
              <a:cs typeface="Montserrat"/>
            </a:endParaRPr>
          </a:p>
          <a:p>
            <a:pPr marL="200660" marR="563245">
              <a:lnSpc>
                <a:spcPct val="100000"/>
              </a:lnSpc>
              <a:spcBef>
                <a:spcPts val="1515"/>
              </a:spcBef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территории действует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льготный режим</a:t>
            </a:r>
            <a:r>
              <a:rPr sz="1400" spc="-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– 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территория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ТОР</a:t>
            </a:r>
            <a:r>
              <a:rPr sz="1600" b="1" spc="-6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«Гаврилов-Ям»</a:t>
            </a:r>
            <a:endParaRPr sz="16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tabLst>
                <a:tab pos="2893060" algn="l"/>
              </a:tabLst>
            </a:pPr>
            <a:r>
              <a:rPr sz="1800" b="1" baseline="2314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</a:t>
            </a:r>
            <a:r>
              <a:rPr sz="1800" b="1" spc="-44" baseline="2314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800" b="1" baseline="2314" dirty="0">
                <a:solidFill>
                  <a:srgbClr val="FFCC00"/>
                </a:solidFill>
                <a:latin typeface="Montserrat SemiBold"/>
                <a:cs typeface="Montserrat SemiBold"/>
              </a:rPr>
              <a:t>НА</a:t>
            </a:r>
            <a:r>
              <a:rPr sz="1800" b="1" spc="7" baseline="2314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800" b="1" baseline="2314" dirty="0">
                <a:solidFill>
                  <a:srgbClr val="FFCC00"/>
                </a:solidFill>
                <a:latin typeface="Montserrat SemiBold"/>
                <a:cs typeface="Montserrat SemiBold"/>
              </a:rPr>
              <a:t>ПРИБЫЛЬ	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 НА</a:t>
            </a:r>
            <a:r>
              <a:rPr sz="1200" b="1" spc="-9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5" dirty="0">
                <a:solidFill>
                  <a:srgbClr val="FFCC00"/>
                </a:solidFill>
                <a:latin typeface="Montserrat SemiBold"/>
                <a:cs typeface="Montserrat SemiBold"/>
              </a:rPr>
              <a:t>ИМУЩЕСТВО</a:t>
            </a:r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45894" y="2239559"/>
          <a:ext cx="4261262" cy="33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297"/>
                <a:gridCol w="3624965"/>
              </a:tblGrid>
              <a:tr h="33863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90%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суммы расходов = первоначальная</a:t>
                      </a:r>
                      <a:r>
                        <a:rPr sz="1100" spc="-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стоимость</a:t>
                      </a:r>
                      <a:endParaRPr sz="1100">
                        <a:latin typeface="Montserrat"/>
                        <a:cs typeface="Montserrat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основного средства/величина её</a:t>
                      </a:r>
                      <a:r>
                        <a:rPr sz="1100" spc="-11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изменения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478523" y="0"/>
            <a:ext cx="379730" cy="9906000"/>
          </a:xfrm>
          <a:custGeom>
            <a:avLst/>
            <a:gdLst/>
            <a:ahLst/>
            <a:cxnLst/>
            <a:rect l="l" t="t" r="r" b="b"/>
            <a:pathLst>
              <a:path w="379729" h="9906000">
                <a:moveTo>
                  <a:pt x="379475" y="9905997"/>
                </a:moveTo>
                <a:lnTo>
                  <a:pt x="379475" y="0"/>
                </a:lnTo>
                <a:lnTo>
                  <a:pt x="0" y="0"/>
                </a:lnTo>
                <a:lnTo>
                  <a:pt x="0" y="9905997"/>
                </a:lnTo>
                <a:lnTo>
                  <a:pt x="379475" y="9905997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0255" y="4517135"/>
            <a:ext cx="464819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311" y="2159507"/>
            <a:ext cx="571500" cy="559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2664" y="4316857"/>
            <a:ext cx="20707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ТРАНСПОРТНЫЙ</a:t>
            </a:r>
            <a:r>
              <a:rPr sz="1200" b="1" spc="-11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</a:t>
            </a:r>
            <a:endParaRPr sz="1200">
              <a:latin typeface="Montserrat SemiBold"/>
              <a:cs typeface="Montserrat SemiBold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038346" y="4697847"/>
          <a:ext cx="2189888" cy="485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6"/>
                <a:gridCol w="1629402"/>
              </a:tblGrid>
              <a:tr h="485276">
                <a:tc>
                  <a:txBody>
                    <a:bodyPr/>
                    <a:lstStyle/>
                    <a:p>
                      <a:pPr marL="127000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0%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для ТС под</a:t>
                      </a:r>
                      <a:r>
                        <a:rPr sz="1100" spc="-10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проект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1905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91333" y="3321040"/>
          <a:ext cx="3937360" cy="552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3576"/>
                <a:gridCol w="2883784"/>
              </a:tblGrid>
              <a:tr h="276318">
                <a:tc>
                  <a:txBody>
                    <a:bodyPr/>
                    <a:lstStyle/>
                    <a:p>
                      <a:pPr marR="179070" algn="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на</a:t>
                      </a:r>
                      <a:r>
                        <a:rPr sz="1400" b="1" spc="-85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100%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для новых</a:t>
                      </a:r>
                      <a:r>
                        <a:rPr sz="1100" spc="-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объектов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19050" marB="0"/>
                </a:tc>
              </a:tr>
              <a:tr h="276318"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до</a:t>
                      </a:r>
                      <a:r>
                        <a:rPr sz="1400" b="1" spc="-114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2B2A29"/>
                          </a:solidFill>
                          <a:latin typeface="Montserrat SemiBold"/>
                          <a:cs typeface="Montserrat SemiBold"/>
                        </a:rPr>
                        <a:t>73%</a:t>
                      </a:r>
                      <a:endParaRPr sz="14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для модернизированных</a:t>
                      </a:r>
                      <a:r>
                        <a:rPr sz="1100" spc="-13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объектов</a:t>
                      </a:r>
                      <a:endParaRPr sz="1100">
                        <a:latin typeface="Montserrat"/>
                        <a:cs typeface="Montserrat"/>
                      </a:endParaRPr>
                    </a:p>
                  </a:txBody>
                  <a:tcPr marL="0" marR="0" marT="78105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055490" y="2851404"/>
            <a:ext cx="203644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 НА</a:t>
            </a:r>
            <a:r>
              <a:rPr sz="1200" b="1" spc="-9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spc="-5" dirty="0">
                <a:solidFill>
                  <a:srgbClr val="FFCC00"/>
                </a:solidFill>
                <a:latin typeface="Montserrat SemiBold"/>
                <a:cs typeface="Montserrat SemiBold"/>
              </a:rPr>
              <a:t>ИМУЩЕСТВО</a:t>
            </a:r>
            <a:endParaRPr sz="1200">
              <a:latin typeface="Montserrat SemiBold"/>
              <a:cs typeface="Montserrat SemiBold"/>
            </a:endParaRPr>
          </a:p>
          <a:p>
            <a:pPr marL="190500">
              <a:lnSpc>
                <a:spcPct val="100000"/>
              </a:lnSpc>
            </a:pPr>
            <a:r>
              <a:rPr sz="1200" spc="-5" dirty="0">
                <a:solidFill>
                  <a:srgbClr val="FFCC00"/>
                </a:solidFill>
                <a:latin typeface="Montserrat"/>
                <a:cs typeface="Montserrat"/>
              </a:rPr>
              <a:t>(уменьшение</a:t>
            </a:r>
            <a:r>
              <a:rPr sz="1200" spc="-55" dirty="0">
                <a:solidFill>
                  <a:srgbClr val="FFCC00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FFCC00"/>
                </a:solidFill>
                <a:latin typeface="Montserrat"/>
                <a:cs typeface="Montserrat"/>
              </a:rPr>
              <a:t>платежа)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97152" y="3336035"/>
            <a:ext cx="457199" cy="536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00" y="6565392"/>
            <a:ext cx="5302250" cy="428625"/>
          </a:xfrm>
          <a:custGeom>
            <a:avLst/>
            <a:gdLst/>
            <a:ahLst/>
            <a:cxnLst/>
            <a:rect l="l" t="t" r="r" b="b"/>
            <a:pathLst>
              <a:path w="5302250" h="428625">
                <a:moveTo>
                  <a:pt x="5230622" y="0"/>
                </a:moveTo>
                <a:lnTo>
                  <a:pt x="71374" y="0"/>
                </a:lnTo>
                <a:lnTo>
                  <a:pt x="43591" y="5615"/>
                </a:lnTo>
                <a:lnTo>
                  <a:pt x="20904" y="20923"/>
                </a:lnTo>
                <a:lnTo>
                  <a:pt x="5608" y="43612"/>
                </a:lnTo>
                <a:lnTo>
                  <a:pt x="0" y="71373"/>
                </a:lnTo>
                <a:lnTo>
                  <a:pt x="0" y="356869"/>
                </a:lnTo>
                <a:lnTo>
                  <a:pt x="5608" y="384631"/>
                </a:lnTo>
                <a:lnTo>
                  <a:pt x="20904" y="407320"/>
                </a:lnTo>
                <a:lnTo>
                  <a:pt x="43591" y="422628"/>
                </a:lnTo>
                <a:lnTo>
                  <a:pt x="71374" y="428243"/>
                </a:lnTo>
                <a:lnTo>
                  <a:pt x="5230622" y="428243"/>
                </a:lnTo>
                <a:lnTo>
                  <a:pt x="5258383" y="422628"/>
                </a:lnTo>
                <a:lnTo>
                  <a:pt x="5281072" y="407320"/>
                </a:lnTo>
                <a:lnTo>
                  <a:pt x="5296380" y="384631"/>
                </a:lnTo>
                <a:lnTo>
                  <a:pt x="5301996" y="356869"/>
                </a:lnTo>
                <a:lnTo>
                  <a:pt x="5301996" y="71373"/>
                </a:lnTo>
                <a:lnTo>
                  <a:pt x="5296380" y="43612"/>
                </a:lnTo>
                <a:lnTo>
                  <a:pt x="5281072" y="20923"/>
                </a:lnTo>
                <a:lnTo>
                  <a:pt x="5258383" y="5615"/>
                </a:lnTo>
                <a:lnTo>
                  <a:pt x="523062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291" y="7574280"/>
            <a:ext cx="5290185" cy="457200"/>
          </a:xfrm>
          <a:custGeom>
            <a:avLst/>
            <a:gdLst/>
            <a:ahLst/>
            <a:cxnLst/>
            <a:rect l="l" t="t" r="r" b="b"/>
            <a:pathLst>
              <a:path w="5290185" h="457200">
                <a:moveTo>
                  <a:pt x="5213604" y="0"/>
                </a:moveTo>
                <a:lnTo>
                  <a:pt x="76199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87" y="410640"/>
                </a:lnTo>
                <a:lnTo>
                  <a:pt x="22317" y="434863"/>
                </a:lnTo>
                <a:lnTo>
                  <a:pt x="46537" y="451205"/>
                </a:lnTo>
                <a:lnTo>
                  <a:pt x="76199" y="457200"/>
                </a:lnTo>
                <a:lnTo>
                  <a:pt x="5213604" y="457200"/>
                </a:lnTo>
                <a:lnTo>
                  <a:pt x="5243244" y="451205"/>
                </a:lnTo>
                <a:lnTo>
                  <a:pt x="5267467" y="434863"/>
                </a:lnTo>
                <a:lnTo>
                  <a:pt x="5283809" y="410640"/>
                </a:lnTo>
                <a:lnTo>
                  <a:pt x="5289804" y="381000"/>
                </a:lnTo>
                <a:lnTo>
                  <a:pt x="5289804" y="76200"/>
                </a:lnTo>
                <a:lnTo>
                  <a:pt x="5283809" y="46559"/>
                </a:lnTo>
                <a:lnTo>
                  <a:pt x="5267467" y="22336"/>
                </a:lnTo>
                <a:lnTo>
                  <a:pt x="5243244" y="5994"/>
                </a:lnTo>
                <a:lnTo>
                  <a:pt x="52136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" y="5353811"/>
            <a:ext cx="5302250" cy="457200"/>
          </a:xfrm>
          <a:custGeom>
            <a:avLst/>
            <a:gdLst/>
            <a:ahLst/>
            <a:cxnLst/>
            <a:rect l="l" t="t" r="r" b="b"/>
            <a:pathLst>
              <a:path w="5302250" h="457200">
                <a:moveTo>
                  <a:pt x="5225796" y="0"/>
                </a:moveTo>
                <a:lnTo>
                  <a:pt x="76200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87" y="410640"/>
                </a:lnTo>
                <a:lnTo>
                  <a:pt x="22317" y="434863"/>
                </a:lnTo>
                <a:lnTo>
                  <a:pt x="46537" y="451205"/>
                </a:lnTo>
                <a:lnTo>
                  <a:pt x="76200" y="457200"/>
                </a:lnTo>
                <a:lnTo>
                  <a:pt x="5225796" y="457200"/>
                </a:lnTo>
                <a:lnTo>
                  <a:pt x="5255436" y="451205"/>
                </a:lnTo>
                <a:lnTo>
                  <a:pt x="5279659" y="434863"/>
                </a:lnTo>
                <a:lnTo>
                  <a:pt x="5296001" y="410640"/>
                </a:lnTo>
                <a:lnTo>
                  <a:pt x="5301996" y="381000"/>
                </a:lnTo>
                <a:lnTo>
                  <a:pt x="5301996" y="76200"/>
                </a:lnTo>
                <a:lnTo>
                  <a:pt x="5296001" y="46559"/>
                </a:lnTo>
                <a:lnTo>
                  <a:pt x="5279659" y="22336"/>
                </a:lnTo>
                <a:lnTo>
                  <a:pt x="5255436" y="5994"/>
                </a:lnTo>
                <a:lnTo>
                  <a:pt x="52257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32000" y="5471033"/>
            <a:ext cx="4589145" cy="359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>
              <a:lnSpc>
                <a:spcPct val="100000"/>
              </a:lnSpc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Специальные инвестиционные</a:t>
            </a:r>
            <a:r>
              <a:rPr sz="1400" b="1" spc="-4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контракты</a:t>
            </a:r>
            <a:endParaRPr sz="14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0 %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-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налог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прибыль, налог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на</a:t>
            </a:r>
            <a:r>
              <a:rPr sz="1200" spc="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имущество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2097405">
              <a:lnSpc>
                <a:spcPct val="100000"/>
              </a:lnSpc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Льготная аренда</a:t>
            </a:r>
            <a:r>
              <a:rPr sz="1400" b="1" spc="-12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земли</a:t>
            </a:r>
            <a:endParaRPr sz="14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0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0,069 %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годовых  от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кадастровой стоимости</a:t>
            </a:r>
            <a:r>
              <a:rPr sz="12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участка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2533650">
              <a:lnSpc>
                <a:spcPct val="100000"/>
              </a:lnSpc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Консультирование</a:t>
            </a:r>
            <a:endParaRPr sz="14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494665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Информационная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консультационная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поддержка</a:t>
            </a:r>
            <a:endParaRPr sz="1200">
              <a:latin typeface="Montserrat"/>
              <a:cs typeface="Montserrat"/>
            </a:endParaRPr>
          </a:p>
          <a:p>
            <a:pPr marL="1113155" indent="734695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предпринимателей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</a:t>
            </a:r>
            <a:r>
              <a:rPr sz="1200" spc="-4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инвесторов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113155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Работа Инвестиционного совета при</a:t>
            </a:r>
            <a:r>
              <a:rPr sz="1200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главе</a:t>
            </a:r>
            <a:endParaRPr sz="1200">
              <a:latin typeface="Montserrat"/>
              <a:cs typeface="Montserrat"/>
            </a:endParaRPr>
          </a:p>
          <a:p>
            <a:pPr marL="275844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Гаврилов-Ямского</a:t>
            </a:r>
            <a:r>
              <a:rPr sz="1200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МО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0100" y="5183123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>
                <a:moveTo>
                  <a:pt x="0" y="0"/>
                </a:moveTo>
                <a:lnTo>
                  <a:pt x="5671693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100" y="995172"/>
            <a:ext cx="5280660" cy="502920"/>
          </a:xfrm>
          <a:custGeom>
            <a:avLst/>
            <a:gdLst/>
            <a:ahLst/>
            <a:cxnLst/>
            <a:rect l="l" t="t" r="r" b="b"/>
            <a:pathLst>
              <a:path w="5280660" h="502919">
                <a:moveTo>
                  <a:pt x="5196840" y="0"/>
                </a:moveTo>
                <a:lnTo>
                  <a:pt x="83819" y="0"/>
                </a:lnTo>
                <a:lnTo>
                  <a:pt x="51193" y="6578"/>
                </a:lnTo>
                <a:lnTo>
                  <a:pt x="24550" y="24526"/>
                </a:lnTo>
                <a:lnTo>
                  <a:pt x="6587" y="51167"/>
                </a:lnTo>
                <a:lnTo>
                  <a:pt x="0" y="83820"/>
                </a:lnTo>
                <a:lnTo>
                  <a:pt x="0" y="419100"/>
                </a:lnTo>
                <a:lnTo>
                  <a:pt x="6587" y="451752"/>
                </a:lnTo>
                <a:lnTo>
                  <a:pt x="24550" y="478393"/>
                </a:lnTo>
                <a:lnTo>
                  <a:pt x="51193" y="496341"/>
                </a:lnTo>
                <a:lnTo>
                  <a:pt x="83819" y="502920"/>
                </a:lnTo>
                <a:lnTo>
                  <a:pt x="5196840" y="502920"/>
                </a:lnTo>
                <a:lnTo>
                  <a:pt x="5229492" y="496341"/>
                </a:lnTo>
                <a:lnTo>
                  <a:pt x="5256133" y="478393"/>
                </a:lnTo>
                <a:lnTo>
                  <a:pt x="5274081" y="451752"/>
                </a:lnTo>
                <a:lnTo>
                  <a:pt x="5280660" y="419100"/>
                </a:lnTo>
                <a:lnTo>
                  <a:pt x="5280660" y="83820"/>
                </a:lnTo>
                <a:lnTo>
                  <a:pt x="5274081" y="51167"/>
                </a:lnTo>
                <a:lnTo>
                  <a:pt x="5256133" y="24526"/>
                </a:lnTo>
                <a:lnTo>
                  <a:pt x="5229492" y="6578"/>
                </a:lnTo>
                <a:lnTo>
                  <a:pt x="5196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5149" y="446785"/>
            <a:ext cx="5327650" cy="163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Меры</a:t>
            </a:r>
            <a:r>
              <a:rPr sz="2400" b="1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поддержки</a:t>
            </a:r>
            <a:endParaRPr sz="2400">
              <a:latin typeface="Montserrat"/>
              <a:cs typeface="Montserrat"/>
            </a:endParaRPr>
          </a:p>
          <a:p>
            <a:pPr marL="364490" marR="161290" indent="-264160">
              <a:lnSpc>
                <a:spcPct val="100000"/>
              </a:lnSpc>
              <a:spcBef>
                <a:spcPts val="151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Приоритетные инвестиционные </a:t>
            </a:r>
            <a:r>
              <a:rPr sz="14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проекты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</a:t>
            </a:r>
            <a:r>
              <a:rPr sz="1400" b="1" spc="-1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проекты 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по созданию и развитию индустриальных</a:t>
            </a:r>
            <a:r>
              <a:rPr sz="1400" b="1" spc="-10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парков</a:t>
            </a:r>
            <a:endParaRPr sz="14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200" b="1" spc="-5" dirty="0">
                <a:solidFill>
                  <a:srgbClr val="FFCC00"/>
                </a:solidFill>
                <a:latin typeface="Montserrat SemiBold"/>
                <a:cs typeface="Montserrat SemiBold"/>
              </a:rPr>
              <a:t>ИНВЕСТИЦИОННЫЙ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НАЛОГОВЫЙ ВЫЧЕТ ПО</a:t>
            </a:r>
            <a:r>
              <a:rPr sz="1200" b="1" spc="2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НАЛОГУ</a:t>
            </a:r>
            <a:endParaRPr sz="1200">
              <a:latin typeface="Montserrat SemiBold"/>
              <a:cs typeface="Montserrat SemiBold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НА</a:t>
            </a:r>
            <a:r>
              <a:rPr sz="1200" b="1" spc="-105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ПРИБЫЛЬ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4005" y="9355718"/>
            <a:ext cx="177800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18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1894332"/>
            <a:ext cx="2680970" cy="1649095"/>
          </a:xfrm>
          <a:custGeom>
            <a:avLst/>
            <a:gdLst/>
            <a:ahLst/>
            <a:cxnLst/>
            <a:rect l="l" t="t" r="r" b="b"/>
            <a:pathLst>
              <a:path w="2680970" h="1649095">
                <a:moveTo>
                  <a:pt x="2483993" y="0"/>
                </a:moveTo>
                <a:lnTo>
                  <a:pt x="196672" y="0"/>
                </a:lnTo>
                <a:lnTo>
                  <a:pt x="151575" y="5192"/>
                </a:lnTo>
                <a:lnTo>
                  <a:pt x="110178" y="19983"/>
                </a:lnTo>
                <a:lnTo>
                  <a:pt x="73662" y="43197"/>
                </a:lnTo>
                <a:lnTo>
                  <a:pt x="43205" y="73655"/>
                </a:lnTo>
                <a:lnTo>
                  <a:pt x="19989" y="110180"/>
                </a:lnTo>
                <a:lnTo>
                  <a:pt x="5194" y="151595"/>
                </a:lnTo>
                <a:lnTo>
                  <a:pt x="0" y="196723"/>
                </a:lnTo>
                <a:lnTo>
                  <a:pt x="0" y="1452245"/>
                </a:lnTo>
                <a:lnTo>
                  <a:pt x="5194" y="1497372"/>
                </a:lnTo>
                <a:lnTo>
                  <a:pt x="19989" y="1538787"/>
                </a:lnTo>
                <a:lnTo>
                  <a:pt x="43205" y="1575312"/>
                </a:lnTo>
                <a:lnTo>
                  <a:pt x="73662" y="1605770"/>
                </a:lnTo>
                <a:lnTo>
                  <a:pt x="110178" y="1628984"/>
                </a:lnTo>
                <a:lnTo>
                  <a:pt x="151575" y="1643775"/>
                </a:lnTo>
                <a:lnTo>
                  <a:pt x="196672" y="1648968"/>
                </a:lnTo>
                <a:lnTo>
                  <a:pt x="2483993" y="1648968"/>
                </a:lnTo>
                <a:lnTo>
                  <a:pt x="2529120" y="1643775"/>
                </a:lnTo>
                <a:lnTo>
                  <a:pt x="2570535" y="1628984"/>
                </a:lnTo>
                <a:lnTo>
                  <a:pt x="2607060" y="1605770"/>
                </a:lnTo>
                <a:lnTo>
                  <a:pt x="2637518" y="1575312"/>
                </a:lnTo>
                <a:lnTo>
                  <a:pt x="2660732" y="1538787"/>
                </a:lnTo>
                <a:lnTo>
                  <a:pt x="2675523" y="1497372"/>
                </a:lnTo>
                <a:lnTo>
                  <a:pt x="2680716" y="1452245"/>
                </a:lnTo>
                <a:lnTo>
                  <a:pt x="2680716" y="196723"/>
                </a:lnTo>
                <a:lnTo>
                  <a:pt x="2675523" y="151595"/>
                </a:lnTo>
                <a:lnTo>
                  <a:pt x="2660732" y="110180"/>
                </a:lnTo>
                <a:lnTo>
                  <a:pt x="2637518" y="73655"/>
                </a:lnTo>
                <a:lnTo>
                  <a:pt x="2607060" y="43197"/>
                </a:lnTo>
                <a:lnTo>
                  <a:pt x="2570535" y="19983"/>
                </a:lnTo>
                <a:lnTo>
                  <a:pt x="2529120" y="5192"/>
                </a:lnTo>
                <a:lnTo>
                  <a:pt x="248399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3873" y="2101215"/>
            <a:ext cx="173863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</a:pPr>
            <a:r>
              <a:rPr sz="1400" b="1" spc="45" dirty="0">
                <a:solidFill>
                  <a:srgbClr val="2B2A29"/>
                </a:solidFill>
                <a:latin typeface="Montserrat SemiBold"/>
                <a:cs typeface="Montserrat SemiBold"/>
              </a:rPr>
              <a:t>Р</a:t>
            </a:r>
            <a:r>
              <a:rPr sz="14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ЕГ</a:t>
            </a:r>
            <a:r>
              <a:rPr sz="1400" b="1" spc="45" dirty="0">
                <a:solidFill>
                  <a:srgbClr val="2B2A29"/>
                </a:solidFill>
                <a:latin typeface="Montserrat SemiBold"/>
                <a:cs typeface="Montserrat SemiBold"/>
              </a:rPr>
              <a:t>ИО</a:t>
            </a:r>
            <a:r>
              <a:rPr sz="1400" b="1" spc="50" dirty="0">
                <a:solidFill>
                  <a:srgbClr val="2B2A29"/>
                </a:solidFill>
                <a:latin typeface="Montserrat SemiBold"/>
                <a:cs typeface="Montserrat SemiBold"/>
              </a:rPr>
              <a:t>Н</a:t>
            </a:r>
            <a:r>
              <a:rPr sz="1400" b="1" spc="45" dirty="0">
                <a:solidFill>
                  <a:srgbClr val="2B2A29"/>
                </a:solidFill>
                <a:latin typeface="Montserrat SemiBold"/>
                <a:cs typeface="Montserrat SemiBold"/>
              </a:rPr>
              <a:t>АЛЬ</a:t>
            </a:r>
            <a:r>
              <a:rPr sz="1400" b="1" spc="50" dirty="0">
                <a:solidFill>
                  <a:srgbClr val="2B2A29"/>
                </a:solidFill>
                <a:latin typeface="Montserrat SemiBold"/>
                <a:cs typeface="Montserrat SemiBold"/>
              </a:rPr>
              <a:t>Н</a:t>
            </a:r>
            <a:r>
              <a:rPr sz="1400" b="1" spc="45" dirty="0">
                <a:solidFill>
                  <a:srgbClr val="2B2A29"/>
                </a:solidFill>
                <a:latin typeface="Montserrat SemiBold"/>
                <a:cs typeface="Montserrat SemiBold"/>
              </a:rPr>
              <a:t>Ы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Е  </a:t>
            </a:r>
            <a:r>
              <a:rPr sz="14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ПРОГРАММЫ</a:t>
            </a:r>
            <a:endParaRPr sz="14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069" y="2772791"/>
            <a:ext cx="65214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аз</a:t>
            </a: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ме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Ставка  Срок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3677" y="2772791"/>
            <a:ext cx="162560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от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1 </a:t>
            </a: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spc="20" dirty="0">
                <a:solidFill>
                  <a:srgbClr val="2B2A29"/>
                </a:solidFill>
                <a:latin typeface="Montserrat SemiBold"/>
                <a:cs typeface="Montserrat SemiBold"/>
              </a:rPr>
              <a:t>20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200" spc="35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200">
              <a:latin typeface="Montserrat"/>
              <a:cs typeface="Montserrat"/>
            </a:endParaRPr>
          </a:p>
          <a:p>
            <a:pPr marL="29209">
              <a:lnSpc>
                <a:spcPct val="100000"/>
              </a:lnSpc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3 – 7 %</a:t>
            </a:r>
            <a:r>
              <a:rPr sz="1200" b="1" spc="27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3</a:t>
            </a:r>
            <a:r>
              <a:rPr sz="1200" b="1" spc="7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лет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1296" y="1894332"/>
            <a:ext cx="2926080" cy="1649095"/>
          </a:xfrm>
          <a:custGeom>
            <a:avLst/>
            <a:gdLst/>
            <a:ahLst/>
            <a:cxnLst/>
            <a:rect l="l" t="t" r="r" b="b"/>
            <a:pathLst>
              <a:path w="2926079" h="1649095">
                <a:moveTo>
                  <a:pt x="2755138" y="0"/>
                </a:moveTo>
                <a:lnTo>
                  <a:pt x="170941" y="0"/>
                </a:lnTo>
                <a:lnTo>
                  <a:pt x="125515" y="6109"/>
                </a:lnTo>
                <a:lnTo>
                  <a:pt x="84685" y="23349"/>
                </a:lnTo>
                <a:lnTo>
                  <a:pt x="50085" y="50085"/>
                </a:lnTo>
                <a:lnTo>
                  <a:pt x="23349" y="84685"/>
                </a:lnTo>
                <a:lnTo>
                  <a:pt x="6109" y="125515"/>
                </a:lnTo>
                <a:lnTo>
                  <a:pt x="0" y="170942"/>
                </a:lnTo>
                <a:lnTo>
                  <a:pt x="0" y="1478026"/>
                </a:lnTo>
                <a:lnTo>
                  <a:pt x="6109" y="1523452"/>
                </a:lnTo>
                <a:lnTo>
                  <a:pt x="23349" y="1564282"/>
                </a:lnTo>
                <a:lnTo>
                  <a:pt x="50085" y="1598882"/>
                </a:lnTo>
                <a:lnTo>
                  <a:pt x="84685" y="1625618"/>
                </a:lnTo>
                <a:lnTo>
                  <a:pt x="125515" y="1642858"/>
                </a:lnTo>
                <a:lnTo>
                  <a:pt x="170941" y="1648968"/>
                </a:lnTo>
                <a:lnTo>
                  <a:pt x="2755138" y="1648968"/>
                </a:lnTo>
                <a:lnTo>
                  <a:pt x="2800564" y="1642858"/>
                </a:lnTo>
                <a:lnTo>
                  <a:pt x="2841394" y="1625618"/>
                </a:lnTo>
                <a:lnTo>
                  <a:pt x="2875994" y="1598882"/>
                </a:lnTo>
                <a:lnTo>
                  <a:pt x="2902730" y="1564282"/>
                </a:lnTo>
                <a:lnTo>
                  <a:pt x="2919970" y="1523452"/>
                </a:lnTo>
                <a:lnTo>
                  <a:pt x="2926079" y="1478026"/>
                </a:lnTo>
                <a:lnTo>
                  <a:pt x="2926079" y="170942"/>
                </a:lnTo>
                <a:lnTo>
                  <a:pt x="2919970" y="125515"/>
                </a:lnTo>
                <a:lnTo>
                  <a:pt x="2902730" y="84685"/>
                </a:lnTo>
                <a:lnTo>
                  <a:pt x="2875994" y="50085"/>
                </a:lnTo>
                <a:lnTo>
                  <a:pt x="2841394" y="23349"/>
                </a:lnTo>
                <a:lnTo>
                  <a:pt x="2800564" y="6109"/>
                </a:lnTo>
                <a:lnTo>
                  <a:pt x="27551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1828" y="2101215"/>
            <a:ext cx="161734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</a:pPr>
            <a:r>
              <a:rPr sz="1400" b="1" spc="50" dirty="0">
                <a:solidFill>
                  <a:srgbClr val="2B2A29"/>
                </a:solidFill>
                <a:latin typeface="Montserrat SemiBold"/>
                <a:cs typeface="Montserrat SemiBold"/>
              </a:rPr>
              <a:t>Ф</a:t>
            </a:r>
            <a:r>
              <a:rPr sz="14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ЕДЕ</a:t>
            </a:r>
            <a:r>
              <a:rPr sz="1400" b="1" spc="45" dirty="0">
                <a:solidFill>
                  <a:srgbClr val="2B2A29"/>
                </a:solidFill>
                <a:latin typeface="Montserrat SemiBold"/>
                <a:cs typeface="Montserrat SemiBold"/>
              </a:rPr>
              <a:t>РАЛЬ</a:t>
            </a:r>
            <a:r>
              <a:rPr sz="1400" b="1" spc="50" dirty="0">
                <a:solidFill>
                  <a:srgbClr val="2B2A29"/>
                </a:solidFill>
                <a:latin typeface="Montserrat SemiBold"/>
                <a:cs typeface="Montserrat SemiBold"/>
              </a:rPr>
              <a:t>Н</a:t>
            </a:r>
            <a:r>
              <a:rPr sz="1400" b="1" spc="45" dirty="0">
                <a:solidFill>
                  <a:srgbClr val="2B2A29"/>
                </a:solidFill>
                <a:latin typeface="Montserrat SemiBold"/>
                <a:cs typeface="Montserrat SemiBold"/>
              </a:rPr>
              <a:t>Ы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Е  </a:t>
            </a:r>
            <a:r>
              <a:rPr sz="14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ПРОГРАММЫ</a:t>
            </a:r>
            <a:endParaRPr sz="1400">
              <a:latin typeface="Montserrat SemiBold"/>
              <a:cs typeface="Montserrat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0432" y="2772791"/>
            <a:ext cx="252603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63015" algn="l"/>
              </a:tabLst>
            </a:pP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Размер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от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5 </a:t>
            </a: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spc="30" dirty="0">
                <a:solidFill>
                  <a:srgbClr val="2B2A29"/>
                </a:solidFill>
                <a:latin typeface="Montserrat SemiBold"/>
                <a:cs typeface="Montserrat SemiBold"/>
              </a:rPr>
              <a:t>5000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млн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  Базовая ставка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5 %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Срок	</a:t>
            </a: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7</a:t>
            </a:r>
            <a:r>
              <a:rPr sz="1200" b="1" spc="8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лет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93700" cy="9906000"/>
          </a:xfrm>
          <a:custGeom>
            <a:avLst/>
            <a:gdLst/>
            <a:ahLst/>
            <a:cxnLst/>
            <a:rect l="l" t="t" r="r" b="b"/>
            <a:pathLst>
              <a:path w="393700" h="9906000">
                <a:moveTo>
                  <a:pt x="0" y="9906000"/>
                </a:moveTo>
                <a:lnTo>
                  <a:pt x="393192" y="9906000"/>
                </a:lnTo>
                <a:lnTo>
                  <a:pt x="393192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5032" y="446785"/>
            <a:ext cx="543242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Меры</a:t>
            </a:r>
            <a:r>
              <a:rPr sz="2400" b="1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поддержки</a:t>
            </a:r>
            <a:endParaRPr sz="24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400" b="1" spc="35" dirty="0">
                <a:solidFill>
                  <a:srgbClr val="FFCC00"/>
                </a:solidFill>
                <a:latin typeface="Montserrat SemiBold"/>
                <a:cs typeface="Montserrat SemiBold"/>
              </a:rPr>
              <a:t>ФОНД </a:t>
            </a:r>
            <a:r>
              <a:rPr sz="1400" b="1" spc="40" dirty="0">
                <a:solidFill>
                  <a:srgbClr val="FFCC00"/>
                </a:solidFill>
                <a:latin typeface="Montserrat SemiBold"/>
                <a:cs typeface="Montserrat SemiBold"/>
              </a:rPr>
              <a:t>РЕГИОНАЛЬНОГО</a:t>
            </a:r>
            <a:r>
              <a:rPr sz="1400" b="1" spc="165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400" b="1" spc="40" dirty="0">
                <a:solidFill>
                  <a:srgbClr val="FFCC00"/>
                </a:solidFill>
                <a:latin typeface="Montserrat SemiBold"/>
                <a:cs typeface="Montserrat SemiBold"/>
              </a:rPr>
              <a:t>РАЗВИТИЯ</a:t>
            </a:r>
            <a:endParaRPr sz="140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</a:pPr>
            <a:r>
              <a:rPr sz="1400" spc="30" dirty="0">
                <a:solidFill>
                  <a:srgbClr val="2B2A29"/>
                </a:solidFill>
                <a:latin typeface="Montserrat"/>
                <a:cs typeface="Montserrat"/>
              </a:rPr>
              <a:t>Для </a:t>
            </a:r>
            <a:r>
              <a:rPr sz="1400" spc="45" dirty="0">
                <a:solidFill>
                  <a:srgbClr val="2B2A29"/>
                </a:solidFill>
                <a:latin typeface="Montserrat"/>
                <a:cs typeface="Montserrat"/>
              </a:rPr>
              <a:t>промышленных, </a:t>
            </a:r>
            <a:r>
              <a:rPr sz="1400" spc="30" dirty="0">
                <a:solidFill>
                  <a:srgbClr val="2B2A29"/>
                </a:solidFill>
                <a:latin typeface="Montserrat"/>
                <a:cs typeface="Montserrat"/>
              </a:rPr>
              <a:t>с/х </a:t>
            </a:r>
            <a:r>
              <a:rPr sz="1400" spc="40" dirty="0">
                <a:solidFill>
                  <a:srgbClr val="2B2A29"/>
                </a:solidFill>
                <a:latin typeface="Montserrat"/>
                <a:cs typeface="Montserrat"/>
              </a:rPr>
              <a:t>предприятий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и  </a:t>
            </a:r>
            <a:r>
              <a:rPr sz="1400" spc="40" dirty="0">
                <a:solidFill>
                  <a:srgbClr val="2B2A29"/>
                </a:solidFill>
                <a:latin typeface="Montserrat"/>
                <a:cs typeface="Montserrat"/>
              </a:rPr>
              <a:t>индивидуальных предпринимателей,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в </a:t>
            </a:r>
            <a:r>
              <a:rPr sz="1400" spc="25" dirty="0">
                <a:solidFill>
                  <a:srgbClr val="2B2A29"/>
                </a:solidFill>
                <a:latin typeface="Montserrat"/>
                <a:cs typeface="Montserrat"/>
              </a:rPr>
              <a:t>том </a:t>
            </a:r>
            <a:r>
              <a:rPr sz="1400" spc="35" dirty="0">
                <a:solidFill>
                  <a:srgbClr val="2B2A29"/>
                </a:solidFill>
                <a:latin typeface="Montserrat"/>
                <a:cs typeface="Montserrat"/>
              </a:rPr>
              <a:t>числе</a:t>
            </a:r>
            <a:r>
              <a:rPr sz="1400" spc="3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30" dirty="0">
                <a:solidFill>
                  <a:srgbClr val="2B2A29"/>
                </a:solidFill>
                <a:latin typeface="Montserrat"/>
                <a:cs typeface="Montserrat"/>
              </a:rPr>
              <a:t>КФХ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3191" y="3770376"/>
            <a:ext cx="6077585" cy="0"/>
          </a:xfrm>
          <a:custGeom>
            <a:avLst/>
            <a:gdLst/>
            <a:ahLst/>
            <a:cxnLst/>
            <a:rect l="l" t="t" r="r" b="b"/>
            <a:pathLst>
              <a:path w="6077585">
                <a:moveTo>
                  <a:pt x="0" y="0"/>
                </a:moveTo>
                <a:lnTo>
                  <a:pt x="6077458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59753" y="9363862"/>
            <a:ext cx="1485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19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149" y="3904360"/>
            <a:ext cx="537718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35" dirty="0">
                <a:solidFill>
                  <a:srgbClr val="FFCC00"/>
                </a:solidFill>
                <a:latin typeface="Montserrat SemiBold"/>
                <a:cs typeface="Montserrat SemiBold"/>
              </a:rPr>
              <a:t>ФОНД </a:t>
            </a:r>
            <a:r>
              <a:rPr sz="1400" b="1" spc="40" dirty="0">
                <a:solidFill>
                  <a:srgbClr val="FFCC00"/>
                </a:solidFill>
                <a:latin typeface="Montserrat SemiBold"/>
                <a:cs typeface="Montserrat SemiBold"/>
              </a:rPr>
              <a:t>ПОДДЕРЖКИ МАЛОГО </a:t>
            </a:r>
            <a:r>
              <a:rPr sz="1400" b="1" dirty="0">
                <a:solidFill>
                  <a:srgbClr val="FFCC00"/>
                </a:solidFill>
                <a:latin typeface="Montserrat SemiBold"/>
                <a:cs typeface="Montserrat SemiBold"/>
              </a:rPr>
              <a:t>И </a:t>
            </a:r>
            <a:r>
              <a:rPr sz="1400" b="1" spc="35" dirty="0">
                <a:solidFill>
                  <a:srgbClr val="FFCC00"/>
                </a:solidFill>
                <a:latin typeface="Montserrat SemiBold"/>
                <a:cs typeface="Montserrat SemiBold"/>
              </a:rPr>
              <a:t>СРЕДНЕГО  </a:t>
            </a:r>
            <a:r>
              <a:rPr sz="1400" b="1" spc="45" dirty="0">
                <a:solidFill>
                  <a:srgbClr val="FFCC00"/>
                </a:solidFill>
                <a:latin typeface="Montserrat SemiBold"/>
                <a:cs typeface="Montserrat SemiBold"/>
              </a:rPr>
              <a:t>ПРЕДПРИНИМАТЕЛЬСТВА </a:t>
            </a:r>
            <a:r>
              <a:rPr sz="1400" b="1" spc="40" dirty="0">
                <a:solidFill>
                  <a:srgbClr val="FFCC00"/>
                </a:solidFill>
                <a:latin typeface="Montserrat SemiBold"/>
                <a:cs typeface="Montserrat SemiBold"/>
              </a:rPr>
              <a:t>ЯРОСЛАВСКОЙ</a:t>
            </a:r>
            <a:r>
              <a:rPr sz="1400" b="1" spc="120" dirty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400" b="1" spc="40" dirty="0">
                <a:solidFill>
                  <a:srgbClr val="FFCC00"/>
                </a:solidFill>
                <a:latin typeface="Montserrat SemiBold"/>
                <a:cs typeface="Montserrat SemiBold"/>
              </a:rPr>
              <a:t>ОБЛАСТИ</a:t>
            </a:r>
            <a:endParaRPr sz="14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Микрозаймы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и</a:t>
            </a:r>
            <a:r>
              <a:rPr sz="1400" spc="-1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поручительство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7427" y="4756403"/>
            <a:ext cx="2753995" cy="1525905"/>
          </a:xfrm>
          <a:custGeom>
            <a:avLst/>
            <a:gdLst/>
            <a:ahLst/>
            <a:cxnLst/>
            <a:rect l="l" t="t" r="r" b="b"/>
            <a:pathLst>
              <a:path w="2753995" h="1525904">
                <a:moveTo>
                  <a:pt x="2499614" y="0"/>
                </a:moveTo>
                <a:lnTo>
                  <a:pt x="254253" y="0"/>
                </a:lnTo>
                <a:lnTo>
                  <a:pt x="208550" y="4095"/>
                </a:lnTo>
                <a:lnTo>
                  <a:pt x="165535" y="15902"/>
                </a:lnTo>
                <a:lnTo>
                  <a:pt x="125925" y="34703"/>
                </a:lnTo>
                <a:lnTo>
                  <a:pt x="90440" y="59783"/>
                </a:lnTo>
                <a:lnTo>
                  <a:pt x="59796" y="90424"/>
                </a:lnTo>
                <a:lnTo>
                  <a:pt x="34712" y="125908"/>
                </a:lnTo>
                <a:lnTo>
                  <a:pt x="15906" y="165519"/>
                </a:lnTo>
                <a:lnTo>
                  <a:pt x="4096" y="208540"/>
                </a:lnTo>
                <a:lnTo>
                  <a:pt x="0" y="254254"/>
                </a:lnTo>
                <a:lnTo>
                  <a:pt x="0" y="1271270"/>
                </a:lnTo>
                <a:lnTo>
                  <a:pt x="4096" y="1316983"/>
                </a:lnTo>
                <a:lnTo>
                  <a:pt x="15906" y="1360004"/>
                </a:lnTo>
                <a:lnTo>
                  <a:pt x="34712" y="1399615"/>
                </a:lnTo>
                <a:lnTo>
                  <a:pt x="59796" y="1435099"/>
                </a:lnTo>
                <a:lnTo>
                  <a:pt x="90440" y="1465740"/>
                </a:lnTo>
                <a:lnTo>
                  <a:pt x="125925" y="1490820"/>
                </a:lnTo>
                <a:lnTo>
                  <a:pt x="165535" y="1509621"/>
                </a:lnTo>
                <a:lnTo>
                  <a:pt x="208550" y="1521428"/>
                </a:lnTo>
                <a:lnTo>
                  <a:pt x="254253" y="1525524"/>
                </a:lnTo>
                <a:lnTo>
                  <a:pt x="2499614" y="1525524"/>
                </a:lnTo>
                <a:lnTo>
                  <a:pt x="2545327" y="1521428"/>
                </a:lnTo>
                <a:lnTo>
                  <a:pt x="2588348" y="1509621"/>
                </a:lnTo>
                <a:lnTo>
                  <a:pt x="2627959" y="1490820"/>
                </a:lnTo>
                <a:lnTo>
                  <a:pt x="2663443" y="1465740"/>
                </a:lnTo>
                <a:lnTo>
                  <a:pt x="2694084" y="1435099"/>
                </a:lnTo>
                <a:lnTo>
                  <a:pt x="2719164" y="1399615"/>
                </a:lnTo>
                <a:lnTo>
                  <a:pt x="2737965" y="1360004"/>
                </a:lnTo>
                <a:lnTo>
                  <a:pt x="2749772" y="1316983"/>
                </a:lnTo>
                <a:lnTo>
                  <a:pt x="2753868" y="1271270"/>
                </a:lnTo>
                <a:lnTo>
                  <a:pt x="2753868" y="254254"/>
                </a:lnTo>
                <a:lnTo>
                  <a:pt x="2749772" y="208540"/>
                </a:lnTo>
                <a:lnTo>
                  <a:pt x="2737965" y="165519"/>
                </a:lnTo>
                <a:lnTo>
                  <a:pt x="2719164" y="125908"/>
                </a:lnTo>
                <a:lnTo>
                  <a:pt x="2694084" y="90424"/>
                </a:lnTo>
                <a:lnTo>
                  <a:pt x="2663443" y="59783"/>
                </a:lnTo>
                <a:lnTo>
                  <a:pt x="2627959" y="34703"/>
                </a:lnTo>
                <a:lnTo>
                  <a:pt x="2588348" y="15902"/>
                </a:lnTo>
                <a:lnTo>
                  <a:pt x="2545327" y="4095"/>
                </a:lnTo>
                <a:lnTo>
                  <a:pt x="2499614" y="0"/>
                </a:lnTo>
                <a:close/>
              </a:path>
            </a:pathLst>
          </a:custGeom>
          <a:solidFill>
            <a:srgbClr val="D9D9D9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7919" y="4979796"/>
            <a:ext cx="198691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«ИНВЕСТИЦИОННЫЙ»</a:t>
            </a:r>
            <a:endParaRPr sz="1200">
              <a:latin typeface="Montserrat SemiBold"/>
              <a:cs typeface="Montserrat SemiBold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sz="1000" spc="15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000" spc="35" dirty="0">
                <a:solidFill>
                  <a:srgbClr val="2B2A29"/>
                </a:solidFill>
                <a:latin typeface="Montserrat"/>
                <a:cs typeface="Montserrat"/>
              </a:rPr>
              <a:t>инвестиционные</a:t>
            </a:r>
            <a:r>
              <a:rPr sz="1000" spc="229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25" dirty="0">
                <a:solidFill>
                  <a:srgbClr val="2B2A29"/>
                </a:solidFill>
                <a:latin typeface="Montserrat"/>
                <a:cs typeface="Montserrat"/>
              </a:rPr>
              <a:t>цели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9319" y="5467477"/>
            <a:ext cx="65214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аз</a:t>
            </a: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ме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Ставка  Срок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8836" y="5467477"/>
            <a:ext cx="169037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5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200" spc="2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200">
              <a:latin typeface="Montserrat"/>
              <a:cs typeface="Montserrat"/>
            </a:endParaRPr>
          </a:p>
          <a:p>
            <a:pPr marL="27940">
              <a:lnSpc>
                <a:spcPct val="100000"/>
              </a:lnSpc>
            </a:pP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от </a:t>
            </a:r>
            <a:r>
              <a:rPr sz="1200" b="1" i="1" spc="5" dirty="0">
                <a:solidFill>
                  <a:srgbClr val="2B2A29"/>
                </a:solidFill>
                <a:latin typeface="Century Gothic"/>
                <a:cs typeface="Century Gothic"/>
              </a:rPr>
              <a:t>5 </a:t>
            </a:r>
            <a:r>
              <a:rPr sz="1200" b="1" i="1" spc="35" dirty="0">
                <a:solidFill>
                  <a:srgbClr val="2B2A29"/>
                </a:solidFill>
                <a:latin typeface="Century Gothic"/>
                <a:cs typeface="Century Gothic"/>
              </a:rPr>
              <a:t>до </a:t>
            </a:r>
            <a:r>
              <a:rPr sz="1200" b="1" i="1" spc="30" dirty="0">
                <a:solidFill>
                  <a:srgbClr val="2B2A29"/>
                </a:solidFill>
                <a:latin typeface="Century Gothic"/>
                <a:cs typeface="Century Gothic"/>
              </a:rPr>
              <a:t>7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%</a:t>
            </a:r>
            <a:r>
              <a:rPr sz="1200" b="1" spc="2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3</a:t>
            </a:r>
            <a:r>
              <a:rPr sz="1200" b="1" spc="8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лет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74008" y="4756403"/>
            <a:ext cx="2689860" cy="1525905"/>
          </a:xfrm>
          <a:custGeom>
            <a:avLst/>
            <a:gdLst/>
            <a:ahLst/>
            <a:cxnLst/>
            <a:rect l="l" t="t" r="r" b="b"/>
            <a:pathLst>
              <a:path w="2689859" h="1525904">
                <a:moveTo>
                  <a:pt x="2435605" y="0"/>
                </a:moveTo>
                <a:lnTo>
                  <a:pt x="254253" y="0"/>
                </a:lnTo>
                <a:lnTo>
                  <a:pt x="208540" y="4095"/>
                </a:lnTo>
                <a:lnTo>
                  <a:pt x="165519" y="15902"/>
                </a:lnTo>
                <a:lnTo>
                  <a:pt x="125908" y="34703"/>
                </a:lnTo>
                <a:lnTo>
                  <a:pt x="90424" y="59783"/>
                </a:lnTo>
                <a:lnTo>
                  <a:pt x="59783" y="90424"/>
                </a:lnTo>
                <a:lnTo>
                  <a:pt x="34703" y="125908"/>
                </a:lnTo>
                <a:lnTo>
                  <a:pt x="15902" y="165519"/>
                </a:lnTo>
                <a:lnTo>
                  <a:pt x="4095" y="208540"/>
                </a:lnTo>
                <a:lnTo>
                  <a:pt x="0" y="254254"/>
                </a:lnTo>
                <a:lnTo>
                  <a:pt x="0" y="1271270"/>
                </a:lnTo>
                <a:lnTo>
                  <a:pt x="4095" y="1316983"/>
                </a:lnTo>
                <a:lnTo>
                  <a:pt x="15902" y="1360004"/>
                </a:lnTo>
                <a:lnTo>
                  <a:pt x="34703" y="1399615"/>
                </a:lnTo>
                <a:lnTo>
                  <a:pt x="59783" y="1435099"/>
                </a:lnTo>
                <a:lnTo>
                  <a:pt x="90424" y="1465740"/>
                </a:lnTo>
                <a:lnTo>
                  <a:pt x="125908" y="1490820"/>
                </a:lnTo>
                <a:lnTo>
                  <a:pt x="165519" y="1509621"/>
                </a:lnTo>
                <a:lnTo>
                  <a:pt x="208540" y="1521428"/>
                </a:lnTo>
                <a:lnTo>
                  <a:pt x="254253" y="1525524"/>
                </a:lnTo>
                <a:lnTo>
                  <a:pt x="2435605" y="1525524"/>
                </a:lnTo>
                <a:lnTo>
                  <a:pt x="2481319" y="1521428"/>
                </a:lnTo>
                <a:lnTo>
                  <a:pt x="2524340" y="1509621"/>
                </a:lnTo>
                <a:lnTo>
                  <a:pt x="2563951" y="1490820"/>
                </a:lnTo>
                <a:lnTo>
                  <a:pt x="2599435" y="1465740"/>
                </a:lnTo>
                <a:lnTo>
                  <a:pt x="2630076" y="1435099"/>
                </a:lnTo>
                <a:lnTo>
                  <a:pt x="2655156" y="1399615"/>
                </a:lnTo>
                <a:lnTo>
                  <a:pt x="2673957" y="1360004"/>
                </a:lnTo>
                <a:lnTo>
                  <a:pt x="2685764" y="1316983"/>
                </a:lnTo>
                <a:lnTo>
                  <a:pt x="2689860" y="1271270"/>
                </a:lnTo>
                <a:lnTo>
                  <a:pt x="2689860" y="254254"/>
                </a:lnTo>
                <a:lnTo>
                  <a:pt x="2685764" y="208540"/>
                </a:lnTo>
                <a:lnTo>
                  <a:pt x="2673957" y="165519"/>
                </a:lnTo>
                <a:lnTo>
                  <a:pt x="2655156" y="125908"/>
                </a:lnTo>
                <a:lnTo>
                  <a:pt x="2630076" y="90424"/>
                </a:lnTo>
                <a:lnTo>
                  <a:pt x="2599435" y="59783"/>
                </a:lnTo>
                <a:lnTo>
                  <a:pt x="2563951" y="34703"/>
                </a:lnTo>
                <a:lnTo>
                  <a:pt x="2524340" y="15902"/>
                </a:lnTo>
                <a:lnTo>
                  <a:pt x="2481319" y="4095"/>
                </a:lnTo>
                <a:lnTo>
                  <a:pt x="2435605" y="0"/>
                </a:lnTo>
                <a:close/>
              </a:path>
            </a:pathLst>
          </a:custGeom>
          <a:solidFill>
            <a:srgbClr val="D9D9D9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36211" y="4917313"/>
            <a:ext cx="195961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«ОБОРОТНЫЙ»</a:t>
            </a:r>
            <a:endParaRPr sz="1200">
              <a:latin typeface="Montserrat SemiBold"/>
              <a:cs typeface="Montserrat SemiBold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000" spc="15" dirty="0">
                <a:solidFill>
                  <a:srgbClr val="2B2A29"/>
                </a:solidFill>
                <a:latin typeface="Montserrat"/>
                <a:cs typeface="Montserrat"/>
              </a:rPr>
              <a:t>На </a:t>
            </a:r>
            <a:r>
              <a:rPr sz="1000" spc="35" dirty="0">
                <a:solidFill>
                  <a:srgbClr val="2B2A29"/>
                </a:solidFill>
                <a:latin typeface="Montserrat"/>
                <a:cs typeface="Montserrat"/>
              </a:rPr>
              <a:t>пополнение оборотных  </a:t>
            </a: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средств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2100" y="5557392"/>
            <a:ext cx="65214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аз</a:t>
            </a: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ме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Ставка  Срок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8368" y="5557392"/>
            <a:ext cx="117475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889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5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млн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9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%</a:t>
            </a:r>
            <a:r>
              <a:rPr sz="1200" b="1" spc="1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1</a:t>
            </a:r>
            <a:r>
              <a:rPr sz="1200" b="1" spc="7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года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7427" y="6428232"/>
            <a:ext cx="2753995" cy="1525905"/>
          </a:xfrm>
          <a:custGeom>
            <a:avLst/>
            <a:gdLst/>
            <a:ahLst/>
            <a:cxnLst/>
            <a:rect l="l" t="t" r="r" b="b"/>
            <a:pathLst>
              <a:path w="2753995" h="1525904">
                <a:moveTo>
                  <a:pt x="2499614" y="0"/>
                </a:moveTo>
                <a:lnTo>
                  <a:pt x="254253" y="0"/>
                </a:lnTo>
                <a:lnTo>
                  <a:pt x="208550" y="4095"/>
                </a:lnTo>
                <a:lnTo>
                  <a:pt x="165535" y="15902"/>
                </a:lnTo>
                <a:lnTo>
                  <a:pt x="125925" y="34703"/>
                </a:lnTo>
                <a:lnTo>
                  <a:pt x="90440" y="59783"/>
                </a:lnTo>
                <a:lnTo>
                  <a:pt x="59796" y="90424"/>
                </a:lnTo>
                <a:lnTo>
                  <a:pt x="34712" y="125908"/>
                </a:lnTo>
                <a:lnTo>
                  <a:pt x="15906" y="165519"/>
                </a:lnTo>
                <a:lnTo>
                  <a:pt x="4096" y="208540"/>
                </a:lnTo>
                <a:lnTo>
                  <a:pt x="0" y="254253"/>
                </a:lnTo>
                <a:lnTo>
                  <a:pt x="0" y="1271269"/>
                </a:lnTo>
                <a:lnTo>
                  <a:pt x="4096" y="1316983"/>
                </a:lnTo>
                <a:lnTo>
                  <a:pt x="15906" y="1360004"/>
                </a:lnTo>
                <a:lnTo>
                  <a:pt x="34712" y="1399615"/>
                </a:lnTo>
                <a:lnTo>
                  <a:pt x="59796" y="1435099"/>
                </a:lnTo>
                <a:lnTo>
                  <a:pt x="90440" y="1465740"/>
                </a:lnTo>
                <a:lnTo>
                  <a:pt x="125925" y="1490820"/>
                </a:lnTo>
                <a:lnTo>
                  <a:pt x="165535" y="1509621"/>
                </a:lnTo>
                <a:lnTo>
                  <a:pt x="208550" y="1521428"/>
                </a:lnTo>
                <a:lnTo>
                  <a:pt x="254253" y="1525523"/>
                </a:lnTo>
                <a:lnTo>
                  <a:pt x="2499614" y="1525523"/>
                </a:lnTo>
                <a:lnTo>
                  <a:pt x="2545327" y="1521428"/>
                </a:lnTo>
                <a:lnTo>
                  <a:pt x="2588348" y="1509621"/>
                </a:lnTo>
                <a:lnTo>
                  <a:pt x="2627959" y="1490820"/>
                </a:lnTo>
                <a:lnTo>
                  <a:pt x="2663443" y="1465740"/>
                </a:lnTo>
                <a:lnTo>
                  <a:pt x="2694084" y="1435099"/>
                </a:lnTo>
                <a:lnTo>
                  <a:pt x="2719164" y="1399615"/>
                </a:lnTo>
                <a:lnTo>
                  <a:pt x="2737965" y="1360004"/>
                </a:lnTo>
                <a:lnTo>
                  <a:pt x="2749772" y="1316983"/>
                </a:lnTo>
                <a:lnTo>
                  <a:pt x="2753868" y="1271269"/>
                </a:lnTo>
                <a:lnTo>
                  <a:pt x="2753868" y="254253"/>
                </a:lnTo>
                <a:lnTo>
                  <a:pt x="2749772" y="208540"/>
                </a:lnTo>
                <a:lnTo>
                  <a:pt x="2737965" y="165519"/>
                </a:lnTo>
                <a:lnTo>
                  <a:pt x="2719164" y="125908"/>
                </a:lnTo>
                <a:lnTo>
                  <a:pt x="2694084" y="90424"/>
                </a:lnTo>
                <a:lnTo>
                  <a:pt x="2663443" y="59783"/>
                </a:lnTo>
                <a:lnTo>
                  <a:pt x="2627959" y="34703"/>
                </a:lnTo>
                <a:lnTo>
                  <a:pt x="2588348" y="15902"/>
                </a:lnTo>
                <a:lnTo>
                  <a:pt x="2545327" y="4095"/>
                </a:lnTo>
                <a:lnTo>
                  <a:pt x="2499614" y="0"/>
                </a:lnTo>
                <a:close/>
              </a:path>
            </a:pathLst>
          </a:custGeom>
          <a:solidFill>
            <a:srgbClr val="D9D9D9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97076" y="6589776"/>
            <a:ext cx="20656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«НАЧИНАЮЩИЙ»</a:t>
            </a:r>
            <a:endParaRPr sz="1200">
              <a:latin typeface="Montserrat SemiBold"/>
              <a:cs typeface="Montserrat SemiBold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000" spc="40" dirty="0">
                <a:solidFill>
                  <a:srgbClr val="2B2A29"/>
                </a:solidFill>
                <a:latin typeface="Montserrat"/>
                <a:cs typeface="Montserrat"/>
              </a:rPr>
              <a:t>Зарегистрированные </a:t>
            </a: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менее 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1 </a:t>
            </a: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года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4196" y="7229856"/>
            <a:ext cx="65214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аз</a:t>
            </a: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ме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Ставка  Срок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60804" y="7229856"/>
            <a:ext cx="114427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1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200" spc="1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200">
              <a:latin typeface="Montserrat"/>
              <a:cs typeface="Montserrat"/>
            </a:endParaRPr>
          </a:p>
          <a:p>
            <a:pPr marL="27940">
              <a:lnSpc>
                <a:spcPct val="100000"/>
              </a:lnSpc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1 %</a:t>
            </a:r>
            <a:r>
              <a:rPr sz="1200" b="1" spc="10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3</a:t>
            </a:r>
            <a:r>
              <a:rPr sz="1200" b="1" spc="7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лет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74008" y="6406896"/>
            <a:ext cx="2689860" cy="1525905"/>
          </a:xfrm>
          <a:custGeom>
            <a:avLst/>
            <a:gdLst/>
            <a:ahLst/>
            <a:cxnLst/>
            <a:rect l="l" t="t" r="r" b="b"/>
            <a:pathLst>
              <a:path w="2689859" h="1525904">
                <a:moveTo>
                  <a:pt x="2435605" y="0"/>
                </a:moveTo>
                <a:lnTo>
                  <a:pt x="254253" y="0"/>
                </a:lnTo>
                <a:lnTo>
                  <a:pt x="208540" y="4095"/>
                </a:lnTo>
                <a:lnTo>
                  <a:pt x="165519" y="15902"/>
                </a:lnTo>
                <a:lnTo>
                  <a:pt x="125908" y="34703"/>
                </a:lnTo>
                <a:lnTo>
                  <a:pt x="90424" y="59783"/>
                </a:lnTo>
                <a:lnTo>
                  <a:pt x="59783" y="90424"/>
                </a:lnTo>
                <a:lnTo>
                  <a:pt x="34703" y="125908"/>
                </a:lnTo>
                <a:lnTo>
                  <a:pt x="15902" y="165519"/>
                </a:lnTo>
                <a:lnTo>
                  <a:pt x="4095" y="208540"/>
                </a:lnTo>
                <a:lnTo>
                  <a:pt x="0" y="254253"/>
                </a:lnTo>
                <a:lnTo>
                  <a:pt x="0" y="1271270"/>
                </a:lnTo>
                <a:lnTo>
                  <a:pt x="4095" y="1316983"/>
                </a:lnTo>
                <a:lnTo>
                  <a:pt x="15902" y="1360004"/>
                </a:lnTo>
                <a:lnTo>
                  <a:pt x="34703" y="1399615"/>
                </a:lnTo>
                <a:lnTo>
                  <a:pt x="59783" y="1435099"/>
                </a:lnTo>
                <a:lnTo>
                  <a:pt x="90424" y="1465740"/>
                </a:lnTo>
                <a:lnTo>
                  <a:pt x="125908" y="1490820"/>
                </a:lnTo>
                <a:lnTo>
                  <a:pt x="165519" y="1509621"/>
                </a:lnTo>
                <a:lnTo>
                  <a:pt x="208540" y="1521428"/>
                </a:lnTo>
                <a:lnTo>
                  <a:pt x="254253" y="1525523"/>
                </a:lnTo>
                <a:lnTo>
                  <a:pt x="2435605" y="1525523"/>
                </a:lnTo>
                <a:lnTo>
                  <a:pt x="2481319" y="1521428"/>
                </a:lnTo>
                <a:lnTo>
                  <a:pt x="2524340" y="1509621"/>
                </a:lnTo>
                <a:lnTo>
                  <a:pt x="2563951" y="1490820"/>
                </a:lnTo>
                <a:lnTo>
                  <a:pt x="2599435" y="1465740"/>
                </a:lnTo>
                <a:lnTo>
                  <a:pt x="2630076" y="1435099"/>
                </a:lnTo>
                <a:lnTo>
                  <a:pt x="2655156" y="1399615"/>
                </a:lnTo>
                <a:lnTo>
                  <a:pt x="2673957" y="1360004"/>
                </a:lnTo>
                <a:lnTo>
                  <a:pt x="2685764" y="1316983"/>
                </a:lnTo>
                <a:lnTo>
                  <a:pt x="2689860" y="1271270"/>
                </a:lnTo>
                <a:lnTo>
                  <a:pt x="2689860" y="254253"/>
                </a:lnTo>
                <a:lnTo>
                  <a:pt x="2685764" y="208540"/>
                </a:lnTo>
                <a:lnTo>
                  <a:pt x="2673957" y="165519"/>
                </a:lnTo>
                <a:lnTo>
                  <a:pt x="2655156" y="125908"/>
                </a:lnTo>
                <a:lnTo>
                  <a:pt x="2630076" y="90424"/>
                </a:lnTo>
                <a:lnTo>
                  <a:pt x="2599435" y="59783"/>
                </a:lnTo>
                <a:lnTo>
                  <a:pt x="2563951" y="34703"/>
                </a:lnTo>
                <a:lnTo>
                  <a:pt x="2524340" y="15902"/>
                </a:lnTo>
                <a:lnTo>
                  <a:pt x="2481319" y="4095"/>
                </a:lnTo>
                <a:lnTo>
                  <a:pt x="2435605" y="0"/>
                </a:lnTo>
                <a:close/>
              </a:path>
            </a:pathLst>
          </a:custGeom>
          <a:solidFill>
            <a:srgbClr val="D9D9D9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60596" y="6568440"/>
            <a:ext cx="191135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САМОЗАНЯТЫЙ</a:t>
            </a:r>
            <a:endParaRPr sz="1200">
              <a:latin typeface="Montserrat SemiBold"/>
              <a:cs typeface="Montserrat SemiBold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0"/>
              </a:spcBef>
            </a:pPr>
            <a:r>
              <a:rPr sz="1000" spc="35" dirty="0">
                <a:solidFill>
                  <a:srgbClr val="2B2A29"/>
                </a:solidFill>
                <a:latin typeface="Montserrat"/>
                <a:cs typeface="Montserrat"/>
              </a:rPr>
              <a:t>Плательщикам </a:t>
            </a: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налога </a:t>
            </a:r>
            <a:r>
              <a:rPr sz="1000" spc="20" dirty="0">
                <a:solidFill>
                  <a:srgbClr val="2B2A29"/>
                </a:solidFill>
                <a:latin typeface="Montserrat"/>
                <a:cs typeface="Montserrat"/>
              </a:rPr>
              <a:t>на  </a:t>
            </a:r>
            <a:r>
              <a:rPr sz="1000" spc="40" dirty="0">
                <a:solidFill>
                  <a:srgbClr val="2B2A29"/>
                </a:solidFill>
                <a:latin typeface="Montserrat"/>
                <a:cs typeface="Montserrat"/>
              </a:rPr>
              <a:t>профессиональный</a:t>
            </a:r>
            <a:r>
              <a:rPr sz="1000" spc="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доход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2100" y="7208773"/>
            <a:ext cx="65214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аз</a:t>
            </a:r>
            <a:r>
              <a:rPr sz="1200" spc="45" dirty="0">
                <a:solidFill>
                  <a:srgbClr val="2B2A29"/>
                </a:solidFill>
                <a:latin typeface="Montserrat"/>
                <a:cs typeface="Montserrat"/>
              </a:rPr>
              <a:t>ме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Ставка  Срок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48707" y="7208773"/>
            <a:ext cx="138684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spc="25" dirty="0">
                <a:solidFill>
                  <a:srgbClr val="2B2A29"/>
                </a:solidFill>
                <a:latin typeface="Montserrat SemiBold"/>
                <a:cs typeface="Montserrat SemiBold"/>
              </a:rPr>
              <a:t>500 </a:t>
            </a:r>
            <a:r>
              <a:rPr sz="1200" spc="30" dirty="0">
                <a:solidFill>
                  <a:srgbClr val="2B2A29"/>
                </a:solidFill>
                <a:latin typeface="Montserrat"/>
                <a:cs typeface="Montserrat"/>
              </a:rPr>
              <a:t>тыс.</a:t>
            </a:r>
            <a:r>
              <a:rPr sz="1200" spc="1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200">
              <a:latin typeface="Montserrat"/>
              <a:cs typeface="Montserrat"/>
            </a:endParaRPr>
          </a:p>
          <a:p>
            <a:pPr marL="27940">
              <a:lnSpc>
                <a:spcPct val="100000"/>
              </a:lnSpc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1 %</a:t>
            </a:r>
            <a:r>
              <a:rPr sz="1200" b="1" spc="10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3</a:t>
            </a:r>
            <a:r>
              <a:rPr sz="1200" b="1" spc="7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лет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03832" y="7993380"/>
            <a:ext cx="4128770" cy="1424940"/>
          </a:xfrm>
          <a:custGeom>
            <a:avLst/>
            <a:gdLst/>
            <a:ahLst/>
            <a:cxnLst/>
            <a:rect l="l" t="t" r="r" b="b"/>
            <a:pathLst>
              <a:path w="4128770" h="1424940">
                <a:moveTo>
                  <a:pt x="3891026" y="0"/>
                </a:moveTo>
                <a:lnTo>
                  <a:pt x="237490" y="0"/>
                </a:lnTo>
                <a:lnTo>
                  <a:pt x="189619" y="4823"/>
                </a:lnTo>
                <a:lnTo>
                  <a:pt x="145035" y="18659"/>
                </a:lnTo>
                <a:lnTo>
                  <a:pt x="104694" y="40551"/>
                </a:lnTo>
                <a:lnTo>
                  <a:pt x="69548" y="69548"/>
                </a:lnTo>
                <a:lnTo>
                  <a:pt x="40551" y="104694"/>
                </a:lnTo>
                <a:lnTo>
                  <a:pt x="18659" y="145035"/>
                </a:lnTo>
                <a:lnTo>
                  <a:pt x="4823" y="189619"/>
                </a:lnTo>
                <a:lnTo>
                  <a:pt x="0" y="237490"/>
                </a:lnTo>
                <a:lnTo>
                  <a:pt x="0" y="1187450"/>
                </a:lnTo>
                <a:lnTo>
                  <a:pt x="4823" y="1235313"/>
                </a:lnTo>
                <a:lnTo>
                  <a:pt x="18659" y="1279893"/>
                </a:lnTo>
                <a:lnTo>
                  <a:pt x="40551" y="1320234"/>
                </a:lnTo>
                <a:lnTo>
                  <a:pt x="69548" y="1355382"/>
                </a:lnTo>
                <a:lnTo>
                  <a:pt x="104694" y="1384381"/>
                </a:lnTo>
                <a:lnTo>
                  <a:pt x="145035" y="1406277"/>
                </a:lnTo>
                <a:lnTo>
                  <a:pt x="189619" y="1420115"/>
                </a:lnTo>
                <a:lnTo>
                  <a:pt x="237490" y="1424940"/>
                </a:lnTo>
                <a:lnTo>
                  <a:pt x="3891026" y="1424940"/>
                </a:lnTo>
                <a:lnTo>
                  <a:pt x="3938896" y="1420115"/>
                </a:lnTo>
                <a:lnTo>
                  <a:pt x="3983480" y="1406277"/>
                </a:lnTo>
                <a:lnTo>
                  <a:pt x="4023821" y="1384381"/>
                </a:lnTo>
                <a:lnTo>
                  <a:pt x="4058967" y="1355382"/>
                </a:lnTo>
                <a:lnTo>
                  <a:pt x="4087964" y="1320234"/>
                </a:lnTo>
                <a:lnTo>
                  <a:pt x="4109856" y="1279893"/>
                </a:lnTo>
                <a:lnTo>
                  <a:pt x="4123692" y="1235313"/>
                </a:lnTo>
                <a:lnTo>
                  <a:pt x="4128516" y="1187450"/>
                </a:lnTo>
                <a:lnTo>
                  <a:pt x="4128516" y="237490"/>
                </a:lnTo>
                <a:lnTo>
                  <a:pt x="4123692" y="189619"/>
                </a:lnTo>
                <a:lnTo>
                  <a:pt x="4109856" y="145035"/>
                </a:lnTo>
                <a:lnTo>
                  <a:pt x="4087964" y="104694"/>
                </a:lnTo>
                <a:lnTo>
                  <a:pt x="4058967" y="69548"/>
                </a:lnTo>
                <a:lnTo>
                  <a:pt x="4023821" y="40551"/>
                </a:lnTo>
                <a:lnTo>
                  <a:pt x="3983480" y="18659"/>
                </a:lnTo>
                <a:lnTo>
                  <a:pt x="3938896" y="4823"/>
                </a:lnTo>
                <a:lnTo>
                  <a:pt x="3891026" y="0"/>
                </a:lnTo>
                <a:close/>
              </a:path>
            </a:pathLst>
          </a:custGeom>
          <a:solidFill>
            <a:srgbClr val="D9D9D9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70557" y="8094853"/>
            <a:ext cx="318579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200" b="1" spc="40" dirty="0">
                <a:solidFill>
                  <a:srgbClr val="2B2A29"/>
                </a:solidFill>
                <a:latin typeface="Montserrat SemiBold"/>
                <a:cs typeface="Montserrat SemiBold"/>
              </a:rPr>
              <a:t>ПОРУЧИТЕЛЬСТВО</a:t>
            </a:r>
            <a:endParaRPr sz="1200">
              <a:latin typeface="Montserrat SemiBold"/>
              <a:cs typeface="Montserrat SemiBold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Если </a:t>
            </a:r>
            <a:r>
              <a:rPr sz="1000" spc="20" dirty="0">
                <a:solidFill>
                  <a:srgbClr val="2B2A29"/>
                </a:solidFill>
                <a:latin typeface="Montserrat"/>
                <a:cs typeface="Montserrat"/>
              </a:rPr>
              <a:t>не </a:t>
            </a:r>
            <a:r>
              <a:rPr sz="1000" spc="35" dirty="0">
                <a:solidFill>
                  <a:srgbClr val="2B2A29"/>
                </a:solidFill>
                <a:latin typeface="Montserrat"/>
                <a:cs typeface="Montserrat"/>
              </a:rPr>
              <a:t>располагает достаточным объемом  обеспечения </a:t>
            </a:r>
            <a:r>
              <a:rPr sz="1000" spc="15" dirty="0">
                <a:solidFill>
                  <a:srgbClr val="2B2A29"/>
                </a:solidFill>
                <a:latin typeface="Montserrat"/>
                <a:cs typeface="Montserrat"/>
              </a:rPr>
              <a:t>по</a:t>
            </a:r>
            <a:r>
              <a:rPr sz="1000" spc="1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30" dirty="0">
                <a:solidFill>
                  <a:srgbClr val="2B2A29"/>
                </a:solidFill>
                <a:latin typeface="Montserrat"/>
                <a:cs typeface="Montserrat"/>
              </a:rPr>
              <a:t>кредиту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6472" y="8734958"/>
            <a:ext cx="3443604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9330" marR="5080">
              <a:lnSpc>
                <a:spcPct val="100000"/>
              </a:lnSpc>
              <a:tabLst>
                <a:tab pos="1736089" algn="l"/>
                <a:tab pos="1760855" algn="l"/>
              </a:tabLst>
            </a:pP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Размер		</a:t>
            </a: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spc="20" dirty="0">
                <a:solidFill>
                  <a:srgbClr val="2B2A29"/>
                </a:solidFill>
                <a:latin typeface="Montserrat SemiBold"/>
                <a:cs typeface="Montserrat SemiBold"/>
              </a:rPr>
              <a:t>25</a:t>
            </a:r>
            <a:r>
              <a:rPr sz="1200" b="1" spc="114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200" spc="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руб.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Комиссия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от </a:t>
            </a:r>
            <a:r>
              <a:rPr sz="1200" b="1" spc="30" dirty="0">
                <a:solidFill>
                  <a:srgbClr val="2B2A29"/>
                </a:solidFill>
                <a:latin typeface="Montserrat SemiBold"/>
                <a:cs typeface="Montserrat SemiBold"/>
              </a:rPr>
              <a:t>0,25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% </a:t>
            </a:r>
            <a:r>
              <a:rPr sz="1200" spc="40" dirty="0">
                <a:solidFill>
                  <a:srgbClr val="2B2A29"/>
                </a:solidFill>
                <a:latin typeface="Montserrat"/>
                <a:cs typeface="Montserrat"/>
              </a:rPr>
              <a:t>годовых  </a:t>
            </a:r>
            <a:r>
              <a:rPr sz="1200" spc="35" dirty="0">
                <a:solidFill>
                  <a:srgbClr val="2B2A29"/>
                </a:solidFill>
                <a:latin typeface="Montserrat"/>
                <a:cs typeface="Montserrat"/>
              </a:rPr>
              <a:t>Срок	</a:t>
            </a:r>
            <a:r>
              <a:rPr sz="1200" spc="20" dirty="0">
                <a:solidFill>
                  <a:srgbClr val="2B2A29"/>
                </a:solidFill>
                <a:latin typeface="Montserrat"/>
                <a:cs typeface="Montserrat"/>
              </a:rPr>
              <a:t>до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5</a:t>
            </a:r>
            <a:r>
              <a:rPr sz="1200" b="1" spc="8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spc="25" dirty="0">
                <a:solidFill>
                  <a:srgbClr val="2B2A29"/>
                </a:solidFill>
                <a:latin typeface="Montserrat"/>
                <a:cs typeface="Montserrat"/>
              </a:rPr>
              <a:t>лет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48" y="445896"/>
            <a:ext cx="215455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Содер</a:t>
            </a:r>
            <a:r>
              <a:rPr sz="2400" b="1" spc="5" dirty="0">
                <a:solidFill>
                  <a:srgbClr val="2B2A29"/>
                </a:solidFill>
                <a:latin typeface="Montserrat"/>
                <a:cs typeface="Montserrat"/>
              </a:rPr>
              <a:t>ж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ание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4687" y="7477823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9001"/>
                </a:lnTo>
                <a:lnTo>
                  <a:pt x="384016" y="36004"/>
                </a:lnTo>
                <a:lnTo>
                  <a:pt x="35909" y="383984"/>
                </a:lnTo>
                <a:lnTo>
                  <a:pt x="8977" y="424559"/>
                </a:lnTo>
                <a:lnTo>
                  <a:pt x="0" y="470741"/>
                </a:lnTo>
                <a:lnTo>
                  <a:pt x="8977" y="516947"/>
                </a:lnTo>
                <a:lnTo>
                  <a:pt x="35909" y="557593"/>
                </a:lnTo>
                <a:lnTo>
                  <a:pt x="383127" y="904684"/>
                </a:lnTo>
                <a:lnTo>
                  <a:pt x="423699" y="931616"/>
                </a:lnTo>
                <a:lnTo>
                  <a:pt x="469868" y="940593"/>
                </a:lnTo>
                <a:lnTo>
                  <a:pt x="516036" y="931616"/>
                </a:lnTo>
                <a:lnTo>
                  <a:pt x="556609" y="904684"/>
                </a:lnTo>
                <a:lnTo>
                  <a:pt x="904716" y="556577"/>
                </a:lnTo>
                <a:lnTo>
                  <a:pt x="931648" y="516004"/>
                </a:lnTo>
                <a:lnTo>
                  <a:pt x="940625" y="469836"/>
                </a:lnTo>
                <a:lnTo>
                  <a:pt x="931648" y="423668"/>
                </a:lnTo>
                <a:lnTo>
                  <a:pt x="904716" y="383095"/>
                </a:lnTo>
                <a:lnTo>
                  <a:pt x="557498" y="36004"/>
                </a:lnTo>
                <a:lnTo>
                  <a:pt x="516925" y="9001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4169" y="7477823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9001"/>
                </a:lnTo>
                <a:lnTo>
                  <a:pt x="384016" y="36004"/>
                </a:lnTo>
                <a:lnTo>
                  <a:pt x="35909" y="383984"/>
                </a:lnTo>
                <a:lnTo>
                  <a:pt x="8977" y="424559"/>
                </a:lnTo>
                <a:lnTo>
                  <a:pt x="0" y="470741"/>
                </a:lnTo>
                <a:lnTo>
                  <a:pt x="8977" y="516947"/>
                </a:lnTo>
                <a:lnTo>
                  <a:pt x="35909" y="557593"/>
                </a:lnTo>
                <a:lnTo>
                  <a:pt x="383000" y="904684"/>
                </a:lnTo>
                <a:lnTo>
                  <a:pt x="423646" y="931616"/>
                </a:lnTo>
                <a:lnTo>
                  <a:pt x="469852" y="940593"/>
                </a:lnTo>
                <a:lnTo>
                  <a:pt x="516034" y="931616"/>
                </a:lnTo>
                <a:lnTo>
                  <a:pt x="556609" y="904684"/>
                </a:lnTo>
                <a:lnTo>
                  <a:pt x="904589" y="556577"/>
                </a:lnTo>
                <a:lnTo>
                  <a:pt x="931592" y="516004"/>
                </a:lnTo>
                <a:lnTo>
                  <a:pt x="940593" y="469836"/>
                </a:lnTo>
                <a:lnTo>
                  <a:pt x="931592" y="423668"/>
                </a:lnTo>
                <a:lnTo>
                  <a:pt x="904589" y="383095"/>
                </a:lnTo>
                <a:lnTo>
                  <a:pt x="557498" y="36004"/>
                </a:lnTo>
                <a:lnTo>
                  <a:pt x="516925" y="9001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5237" y="7477823"/>
            <a:ext cx="513080" cy="941069"/>
          </a:xfrm>
          <a:custGeom>
            <a:avLst/>
            <a:gdLst/>
            <a:ahLst/>
            <a:cxnLst/>
            <a:rect l="l" t="t" r="r" b="b"/>
            <a:pathLst>
              <a:path w="513079" h="941070">
                <a:moveTo>
                  <a:pt x="470741" y="0"/>
                </a:moveTo>
                <a:lnTo>
                  <a:pt x="424559" y="9001"/>
                </a:lnTo>
                <a:lnTo>
                  <a:pt x="383984" y="36004"/>
                </a:lnTo>
                <a:lnTo>
                  <a:pt x="36004" y="383984"/>
                </a:lnTo>
                <a:lnTo>
                  <a:pt x="9001" y="424559"/>
                </a:lnTo>
                <a:lnTo>
                  <a:pt x="0" y="470741"/>
                </a:lnTo>
                <a:lnTo>
                  <a:pt x="9001" y="516947"/>
                </a:lnTo>
                <a:lnTo>
                  <a:pt x="36004" y="557593"/>
                </a:lnTo>
                <a:lnTo>
                  <a:pt x="383095" y="904684"/>
                </a:lnTo>
                <a:lnTo>
                  <a:pt x="423668" y="931616"/>
                </a:lnTo>
                <a:lnTo>
                  <a:pt x="469836" y="940593"/>
                </a:lnTo>
                <a:lnTo>
                  <a:pt x="512762" y="932246"/>
                </a:lnTo>
                <a:lnTo>
                  <a:pt x="512762" y="8185"/>
                </a:lnTo>
                <a:lnTo>
                  <a:pt x="47074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7841" y="7471695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1" y="0"/>
                </a:moveTo>
                <a:lnTo>
                  <a:pt x="424559" y="8977"/>
                </a:lnTo>
                <a:lnTo>
                  <a:pt x="383984" y="35909"/>
                </a:lnTo>
                <a:lnTo>
                  <a:pt x="36004" y="384016"/>
                </a:lnTo>
                <a:lnTo>
                  <a:pt x="9001" y="424590"/>
                </a:lnTo>
                <a:lnTo>
                  <a:pt x="0" y="470773"/>
                </a:lnTo>
                <a:lnTo>
                  <a:pt x="9001" y="516979"/>
                </a:lnTo>
                <a:lnTo>
                  <a:pt x="36004" y="557625"/>
                </a:lnTo>
                <a:lnTo>
                  <a:pt x="383095" y="904716"/>
                </a:lnTo>
                <a:lnTo>
                  <a:pt x="423668" y="931648"/>
                </a:lnTo>
                <a:lnTo>
                  <a:pt x="469836" y="940625"/>
                </a:lnTo>
                <a:lnTo>
                  <a:pt x="516004" y="931648"/>
                </a:lnTo>
                <a:lnTo>
                  <a:pt x="556577" y="904716"/>
                </a:lnTo>
                <a:lnTo>
                  <a:pt x="904684" y="556609"/>
                </a:lnTo>
                <a:lnTo>
                  <a:pt x="931616" y="516036"/>
                </a:lnTo>
                <a:lnTo>
                  <a:pt x="940593" y="469868"/>
                </a:lnTo>
                <a:lnTo>
                  <a:pt x="931616" y="423699"/>
                </a:lnTo>
                <a:lnTo>
                  <a:pt x="904684" y="383127"/>
                </a:lnTo>
                <a:lnTo>
                  <a:pt x="557593" y="35909"/>
                </a:lnTo>
                <a:lnTo>
                  <a:pt x="516947" y="8977"/>
                </a:lnTo>
                <a:lnTo>
                  <a:pt x="47074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7304" y="7471695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4" y="0"/>
                </a:moveTo>
                <a:lnTo>
                  <a:pt x="424576" y="8977"/>
                </a:lnTo>
                <a:lnTo>
                  <a:pt x="384003" y="35909"/>
                </a:lnTo>
                <a:lnTo>
                  <a:pt x="35947" y="384016"/>
                </a:lnTo>
                <a:lnTo>
                  <a:pt x="8986" y="424590"/>
                </a:lnTo>
                <a:lnTo>
                  <a:pt x="0" y="470773"/>
                </a:lnTo>
                <a:lnTo>
                  <a:pt x="8986" y="516979"/>
                </a:lnTo>
                <a:lnTo>
                  <a:pt x="35947" y="557625"/>
                </a:lnTo>
                <a:lnTo>
                  <a:pt x="383114" y="904716"/>
                </a:lnTo>
                <a:lnTo>
                  <a:pt x="423687" y="931648"/>
                </a:lnTo>
                <a:lnTo>
                  <a:pt x="469855" y="940625"/>
                </a:lnTo>
                <a:lnTo>
                  <a:pt x="516024" y="931648"/>
                </a:lnTo>
                <a:lnTo>
                  <a:pt x="556596" y="904716"/>
                </a:lnTo>
                <a:lnTo>
                  <a:pt x="904703" y="556609"/>
                </a:lnTo>
                <a:lnTo>
                  <a:pt x="931635" y="516036"/>
                </a:lnTo>
                <a:lnTo>
                  <a:pt x="940612" y="469868"/>
                </a:lnTo>
                <a:lnTo>
                  <a:pt x="931635" y="423699"/>
                </a:lnTo>
                <a:lnTo>
                  <a:pt x="904703" y="383127"/>
                </a:lnTo>
                <a:lnTo>
                  <a:pt x="557485" y="35909"/>
                </a:lnTo>
                <a:lnTo>
                  <a:pt x="516913" y="8977"/>
                </a:lnTo>
                <a:lnTo>
                  <a:pt x="4707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468647"/>
            <a:ext cx="513080" cy="941069"/>
          </a:xfrm>
          <a:custGeom>
            <a:avLst/>
            <a:gdLst/>
            <a:ahLst/>
            <a:cxnLst/>
            <a:rect l="l" t="t" r="r" b="b"/>
            <a:pathLst>
              <a:path w="513080" h="941070">
                <a:moveTo>
                  <a:pt x="42909" y="0"/>
                </a:moveTo>
                <a:lnTo>
                  <a:pt x="0" y="8340"/>
                </a:lnTo>
                <a:lnTo>
                  <a:pt x="0" y="932462"/>
                </a:lnTo>
                <a:lnTo>
                  <a:pt x="41996" y="940625"/>
                </a:lnTo>
                <a:lnTo>
                  <a:pt x="88179" y="931648"/>
                </a:lnTo>
                <a:lnTo>
                  <a:pt x="128777" y="904716"/>
                </a:lnTo>
                <a:lnTo>
                  <a:pt x="476808" y="556609"/>
                </a:lnTo>
                <a:lnTo>
                  <a:pt x="503769" y="516036"/>
                </a:lnTo>
                <a:lnTo>
                  <a:pt x="512756" y="469868"/>
                </a:lnTo>
                <a:lnTo>
                  <a:pt x="503769" y="423699"/>
                </a:lnTo>
                <a:lnTo>
                  <a:pt x="476808" y="383127"/>
                </a:lnTo>
                <a:lnTo>
                  <a:pt x="129692" y="35909"/>
                </a:lnTo>
                <a:lnTo>
                  <a:pt x="89092" y="8977"/>
                </a:lnTo>
                <a:lnTo>
                  <a:pt x="4290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4687" y="8806833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8986"/>
                </a:lnTo>
                <a:lnTo>
                  <a:pt x="384016" y="35947"/>
                </a:lnTo>
                <a:lnTo>
                  <a:pt x="35909" y="383978"/>
                </a:lnTo>
                <a:lnTo>
                  <a:pt x="8977" y="424578"/>
                </a:lnTo>
                <a:lnTo>
                  <a:pt x="0" y="470763"/>
                </a:lnTo>
                <a:lnTo>
                  <a:pt x="8977" y="516948"/>
                </a:lnTo>
                <a:lnTo>
                  <a:pt x="35909" y="557549"/>
                </a:lnTo>
                <a:lnTo>
                  <a:pt x="383127" y="904665"/>
                </a:lnTo>
                <a:lnTo>
                  <a:pt x="423699" y="931625"/>
                </a:lnTo>
                <a:lnTo>
                  <a:pt x="469868" y="940612"/>
                </a:lnTo>
                <a:lnTo>
                  <a:pt x="516036" y="931625"/>
                </a:lnTo>
                <a:lnTo>
                  <a:pt x="556609" y="904665"/>
                </a:lnTo>
                <a:lnTo>
                  <a:pt x="904716" y="556634"/>
                </a:lnTo>
                <a:lnTo>
                  <a:pt x="931648" y="516034"/>
                </a:lnTo>
                <a:lnTo>
                  <a:pt x="940625" y="469850"/>
                </a:lnTo>
                <a:lnTo>
                  <a:pt x="931648" y="423669"/>
                </a:lnTo>
                <a:lnTo>
                  <a:pt x="904716" y="383076"/>
                </a:lnTo>
                <a:lnTo>
                  <a:pt x="557498" y="35947"/>
                </a:lnTo>
                <a:lnTo>
                  <a:pt x="516925" y="8986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4169" y="8806833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57" y="0"/>
                </a:moveTo>
                <a:lnTo>
                  <a:pt x="424588" y="8986"/>
                </a:lnTo>
                <a:lnTo>
                  <a:pt x="384016" y="35947"/>
                </a:lnTo>
                <a:lnTo>
                  <a:pt x="35909" y="383978"/>
                </a:lnTo>
                <a:lnTo>
                  <a:pt x="8977" y="424578"/>
                </a:lnTo>
                <a:lnTo>
                  <a:pt x="0" y="470763"/>
                </a:lnTo>
                <a:lnTo>
                  <a:pt x="8977" y="516948"/>
                </a:lnTo>
                <a:lnTo>
                  <a:pt x="35909" y="557549"/>
                </a:lnTo>
                <a:lnTo>
                  <a:pt x="383000" y="904665"/>
                </a:lnTo>
                <a:lnTo>
                  <a:pt x="423646" y="931625"/>
                </a:lnTo>
                <a:lnTo>
                  <a:pt x="469852" y="940612"/>
                </a:lnTo>
                <a:lnTo>
                  <a:pt x="516034" y="931625"/>
                </a:lnTo>
                <a:lnTo>
                  <a:pt x="556609" y="904665"/>
                </a:lnTo>
                <a:lnTo>
                  <a:pt x="904589" y="556634"/>
                </a:lnTo>
                <a:lnTo>
                  <a:pt x="931592" y="516034"/>
                </a:lnTo>
                <a:lnTo>
                  <a:pt x="940593" y="469850"/>
                </a:lnTo>
                <a:lnTo>
                  <a:pt x="931592" y="423669"/>
                </a:lnTo>
                <a:lnTo>
                  <a:pt x="904589" y="383076"/>
                </a:lnTo>
                <a:lnTo>
                  <a:pt x="557498" y="35947"/>
                </a:lnTo>
                <a:lnTo>
                  <a:pt x="516925" y="8986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5237" y="8806833"/>
            <a:ext cx="513080" cy="941069"/>
          </a:xfrm>
          <a:custGeom>
            <a:avLst/>
            <a:gdLst/>
            <a:ahLst/>
            <a:cxnLst/>
            <a:rect l="l" t="t" r="r" b="b"/>
            <a:pathLst>
              <a:path w="513079" h="941070">
                <a:moveTo>
                  <a:pt x="470741" y="0"/>
                </a:moveTo>
                <a:lnTo>
                  <a:pt x="424559" y="8986"/>
                </a:lnTo>
                <a:lnTo>
                  <a:pt x="383984" y="35947"/>
                </a:lnTo>
                <a:lnTo>
                  <a:pt x="36004" y="383978"/>
                </a:lnTo>
                <a:lnTo>
                  <a:pt x="9001" y="424578"/>
                </a:lnTo>
                <a:lnTo>
                  <a:pt x="0" y="470763"/>
                </a:lnTo>
                <a:lnTo>
                  <a:pt x="9001" y="516948"/>
                </a:lnTo>
                <a:lnTo>
                  <a:pt x="36004" y="557549"/>
                </a:lnTo>
                <a:lnTo>
                  <a:pt x="383095" y="904665"/>
                </a:lnTo>
                <a:lnTo>
                  <a:pt x="423668" y="931625"/>
                </a:lnTo>
                <a:lnTo>
                  <a:pt x="469836" y="940612"/>
                </a:lnTo>
                <a:lnTo>
                  <a:pt x="512762" y="932257"/>
                </a:lnTo>
                <a:lnTo>
                  <a:pt x="512762" y="8172"/>
                </a:lnTo>
                <a:lnTo>
                  <a:pt x="47074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841" y="880073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1" y="0"/>
                </a:moveTo>
                <a:lnTo>
                  <a:pt x="424559" y="8986"/>
                </a:lnTo>
                <a:lnTo>
                  <a:pt x="383984" y="35947"/>
                </a:lnTo>
                <a:lnTo>
                  <a:pt x="36004" y="383978"/>
                </a:lnTo>
                <a:lnTo>
                  <a:pt x="9001" y="424578"/>
                </a:lnTo>
                <a:lnTo>
                  <a:pt x="0" y="470763"/>
                </a:lnTo>
                <a:lnTo>
                  <a:pt x="9001" y="516948"/>
                </a:lnTo>
                <a:lnTo>
                  <a:pt x="36004" y="557549"/>
                </a:lnTo>
                <a:lnTo>
                  <a:pt x="383095" y="904665"/>
                </a:lnTo>
                <a:lnTo>
                  <a:pt x="423668" y="931625"/>
                </a:lnTo>
                <a:lnTo>
                  <a:pt x="469836" y="940612"/>
                </a:lnTo>
                <a:lnTo>
                  <a:pt x="516004" y="931625"/>
                </a:lnTo>
                <a:lnTo>
                  <a:pt x="556577" y="904665"/>
                </a:lnTo>
                <a:lnTo>
                  <a:pt x="904684" y="556634"/>
                </a:lnTo>
                <a:lnTo>
                  <a:pt x="931616" y="516033"/>
                </a:lnTo>
                <a:lnTo>
                  <a:pt x="940593" y="469849"/>
                </a:lnTo>
                <a:lnTo>
                  <a:pt x="931616" y="423664"/>
                </a:lnTo>
                <a:lnTo>
                  <a:pt x="904684" y="383063"/>
                </a:lnTo>
                <a:lnTo>
                  <a:pt x="557593" y="35947"/>
                </a:lnTo>
                <a:lnTo>
                  <a:pt x="516947" y="8986"/>
                </a:lnTo>
                <a:lnTo>
                  <a:pt x="47074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304" y="880073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44" y="0"/>
                </a:moveTo>
                <a:lnTo>
                  <a:pt x="424576" y="8986"/>
                </a:lnTo>
                <a:lnTo>
                  <a:pt x="384003" y="35947"/>
                </a:lnTo>
                <a:lnTo>
                  <a:pt x="35947" y="383978"/>
                </a:lnTo>
                <a:lnTo>
                  <a:pt x="8986" y="424578"/>
                </a:lnTo>
                <a:lnTo>
                  <a:pt x="0" y="470763"/>
                </a:lnTo>
                <a:lnTo>
                  <a:pt x="8986" y="516948"/>
                </a:lnTo>
                <a:lnTo>
                  <a:pt x="35947" y="557549"/>
                </a:lnTo>
                <a:lnTo>
                  <a:pt x="383114" y="904665"/>
                </a:lnTo>
                <a:lnTo>
                  <a:pt x="423687" y="931625"/>
                </a:lnTo>
                <a:lnTo>
                  <a:pt x="469855" y="940612"/>
                </a:lnTo>
                <a:lnTo>
                  <a:pt x="516024" y="931625"/>
                </a:lnTo>
                <a:lnTo>
                  <a:pt x="556596" y="904665"/>
                </a:lnTo>
                <a:lnTo>
                  <a:pt x="904703" y="556634"/>
                </a:lnTo>
                <a:lnTo>
                  <a:pt x="931635" y="516033"/>
                </a:lnTo>
                <a:lnTo>
                  <a:pt x="940612" y="469849"/>
                </a:lnTo>
                <a:lnTo>
                  <a:pt x="931635" y="423664"/>
                </a:lnTo>
                <a:lnTo>
                  <a:pt x="904703" y="383063"/>
                </a:lnTo>
                <a:lnTo>
                  <a:pt x="557485" y="35947"/>
                </a:lnTo>
                <a:lnTo>
                  <a:pt x="516913" y="8986"/>
                </a:lnTo>
                <a:lnTo>
                  <a:pt x="4707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797690"/>
            <a:ext cx="513080" cy="941069"/>
          </a:xfrm>
          <a:custGeom>
            <a:avLst/>
            <a:gdLst/>
            <a:ahLst/>
            <a:cxnLst/>
            <a:rect l="l" t="t" r="r" b="b"/>
            <a:pathLst>
              <a:path w="513080" h="941070">
                <a:moveTo>
                  <a:pt x="42909" y="0"/>
                </a:moveTo>
                <a:lnTo>
                  <a:pt x="0" y="8349"/>
                </a:lnTo>
                <a:lnTo>
                  <a:pt x="0" y="932440"/>
                </a:lnTo>
                <a:lnTo>
                  <a:pt x="41996" y="940612"/>
                </a:lnTo>
                <a:lnTo>
                  <a:pt x="88178" y="931625"/>
                </a:lnTo>
                <a:lnTo>
                  <a:pt x="128777" y="904665"/>
                </a:lnTo>
                <a:lnTo>
                  <a:pt x="476808" y="556634"/>
                </a:lnTo>
                <a:lnTo>
                  <a:pt x="503769" y="516033"/>
                </a:lnTo>
                <a:lnTo>
                  <a:pt x="512755" y="469849"/>
                </a:lnTo>
                <a:lnTo>
                  <a:pt x="503769" y="423664"/>
                </a:lnTo>
                <a:lnTo>
                  <a:pt x="476808" y="383063"/>
                </a:lnTo>
                <a:lnTo>
                  <a:pt x="129692" y="35947"/>
                </a:lnTo>
                <a:lnTo>
                  <a:pt x="89092" y="8986"/>
                </a:lnTo>
                <a:lnTo>
                  <a:pt x="4290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5182" y="9461899"/>
            <a:ext cx="930910" cy="444500"/>
          </a:xfrm>
          <a:custGeom>
            <a:avLst/>
            <a:gdLst/>
            <a:ahLst/>
            <a:cxnLst/>
            <a:rect l="l" t="t" r="r" b="b"/>
            <a:pathLst>
              <a:path w="930910" h="444500">
                <a:moveTo>
                  <a:pt x="465572" y="0"/>
                </a:moveTo>
                <a:lnTo>
                  <a:pt x="419404" y="8986"/>
                </a:lnTo>
                <a:lnTo>
                  <a:pt x="378831" y="35947"/>
                </a:lnTo>
                <a:lnTo>
                  <a:pt x="30724" y="383987"/>
                </a:lnTo>
                <a:lnTo>
                  <a:pt x="3792" y="424586"/>
                </a:lnTo>
                <a:lnTo>
                  <a:pt x="0" y="444097"/>
                </a:lnTo>
                <a:lnTo>
                  <a:pt x="930433" y="444097"/>
                </a:lnTo>
                <a:lnTo>
                  <a:pt x="899531" y="383073"/>
                </a:lnTo>
                <a:lnTo>
                  <a:pt x="552313" y="35947"/>
                </a:lnTo>
                <a:lnTo>
                  <a:pt x="511741" y="8986"/>
                </a:lnTo>
                <a:lnTo>
                  <a:pt x="465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55700" y="9461899"/>
            <a:ext cx="930910" cy="444500"/>
          </a:xfrm>
          <a:custGeom>
            <a:avLst/>
            <a:gdLst/>
            <a:ahLst/>
            <a:cxnLst/>
            <a:rect l="l" t="t" r="r" b="b"/>
            <a:pathLst>
              <a:path w="930909" h="444500">
                <a:moveTo>
                  <a:pt x="465588" y="0"/>
                </a:moveTo>
                <a:lnTo>
                  <a:pt x="419406" y="8986"/>
                </a:lnTo>
                <a:lnTo>
                  <a:pt x="378831" y="35947"/>
                </a:lnTo>
                <a:lnTo>
                  <a:pt x="30724" y="383987"/>
                </a:lnTo>
                <a:lnTo>
                  <a:pt x="3792" y="424586"/>
                </a:lnTo>
                <a:lnTo>
                  <a:pt x="0" y="444097"/>
                </a:lnTo>
                <a:lnTo>
                  <a:pt x="930433" y="444097"/>
                </a:lnTo>
                <a:lnTo>
                  <a:pt x="899531" y="383073"/>
                </a:lnTo>
                <a:lnTo>
                  <a:pt x="552440" y="35947"/>
                </a:lnTo>
                <a:lnTo>
                  <a:pt x="511794" y="8986"/>
                </a:lnTo>
                <a:lnTo>
                  <a:pt x="4655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5744" y="8163972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41" y="0"/>
                </a:moveTo>
                <a:lnTo>
                  <a:pt x="424559" y="8977"/>
                </a:lnTo>
                <a:lnTo>
                  <a:pt x="383984" y="35909"/>
                </a:lnTo>
                <a:lnTo>
                  <a:pt x="36004" y="384016"/>
                </a:lnTo>
                <a:lnTo>
                  <a:pt x="9001" y="424587"/>
                </a:lnTo>
                <a:lnTo>
                  <a:pt x="0" y="470757"/>
                </a:lnTo>
                <a:lnTo>
                  <a:pt x="9001" y="516936"/>
                </a:lnTo>
                <a:lnTo>
                  <a:pt x="36004" y="557536"/>
                </a:lnTo>
                <a:lnTo>
                  <a:pt x="383095" y="904665"/>
                </a:lnTo>
                <a:lnTo>
                  <a:pt x="423670" y="931625"/>
                </a:lnTo>
                <a:lnTo>
                  <a:pt x="469852" y="940612"/>
                </a:lnTo>
                <a:lnTo>
                  <a:pt x="516058" y="931625"/>
                </a:lnTo>
                <a:lnTo>
                  <a:pt x="556704" y="904665"/>
                </a:lnTo>
                <a:lnTo>
                  <a:pt x="904684" y="556621"/>
                </a:lnTo>
                <a:lnTo>
                  <a:pt x="931616" y="516029"/>
                </a:lnTo>
                <a:lnTo>
                  <a:pt x="940593" y="469844"/>
                </a:lnTo>
                <a:lnTo>
                  <a:pt x="931616" y="423642"/>
                </a:lnTo>
                <a:lnTo>
                  <a:pt x="904684" y="383000"/>
                </a:lnTo>
                <a:lnTo>
                  <a:pt x="557593" y="35909"/>
                </a:lnTo>
                <a:lnTo>
                  <a:pt x="516947" y="8977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6262" y="8163972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836" y="0"/>
                </a:moveTo>
                <a:lnTo>
                  <a:pt x="424630" y="8977"/>
                </a:lnTo>
                <a:lnTo>
                  <a:pt x="383984" y="35909"/>
                </a:lnTo>
                <a:lnTo>
                  <a:pt x="36004" y="384016"/>
                </a:lnTo>
                <a:lnTo>
                  <a:pt x="9001" y="424587"/>
                </a:lnTo>
                <a:lnTo>
                  <a:pt x="0" y="470757"/>
                </a:lnTo>
                <a:lnTo>
                  <a:pt x="9001" y="516936"/>
                </a:lnTo>
                <a:lnTo>
                  <a:pt x="36004" y="557536"/>
                </a:lnTo>
                <a:lnTo>
                  <a:pt x="383095" y="904665"/>
                </a:lnTo>
                <a:lnTo>
                  <a:pt x="423670" y="931625"/>
                </a:lnTo>
                <a:lnTo>
                  <a:pt x="469852" y="940612"/>
                </a:lnTo>
                <a:lnTo>
                  <a:pt x="516058" y="931625"/>
                </a:lnTo>
                <a:lnTo>
                  <a:pt x="556704" y="904665"/>
                </a:lnTo>
                <a:lnTo>
                  <a:pt x="904684" y="556621"/>
                </a:lnTo>
                <a:lnTo>
                  <a:pt x="931687" y="516029"/>
                </a:lnTo>
                <a:lnTo>
                  <a:pt x="940689" y="469844"/>
                </a:lnTo>
                <a:lnTo>
                  <a:pt x="931687" y="423642"/>
                </a:lnTo>
                <a:lnTo>
                  <a:pt x="904684" y="383000"/>
                </a:lnTo>
                <a:lnTo>
                  <a:pt x="557593" y="35909"/>
                </a:lnTo>
                <a:lnTo>
                  <a:pt x="517018" y="8977"/>
                </a:lnTo>
                <a:lnTo>
                  <a:pt x="470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97160" y="9455804"/>
            <a:ext cx="932815" cy="450215"/>
          </a:xfrm>
          <a:custGeom>
            <a:avLst/>
            <a:gdLst/>
            <a:ahLst/>
            <a:cxnLst/>
            <a:rect l="l" t="t" r="r" b="b"/>
            <a:pathLst>
              <a:path w="932814" h="450215">
                <a:moveTo>
                  <a:pt x="466731" y="0"/>
                </a:moveTo>
                <a:lnTo>
                  <a:pt x="420549" y="8986"/>
                </a:lnTo>
                <a:lnTo>
                  <a:pt x="379975" y="35947"/>
                </a:lnTo>
                <a:lnTo>
                  <a:pt x="31995" y="383983"/>
                </a:lnTo>
                <a:lnTo>
                  <a:pt x="4991" y="424582"/>
                </a:lnTo>
                <a:lnTo>
                  <a:pt x="0" y="450194"/>
                </a:lnTo>
                <a:lnTo>
                  <a:pt x="932762" y="450194"/>
                </a:lnTo>
                <a:lnTo>
                  <a:pt x="900675" y="383070"/>
                </a:lnTo>
                <a:lnTo>
                  <a:pt x="553584" y="35947"/>
                </a:lnTo>
                <a:lnTo>
                  <a:pt x="512938" y="8986"/>
                </a:lnTo>
                <a:lnTo>
                  <a:pt x="4667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7678" y="9455804"/>
            <a:ext cx="932815" cy="450215"/>
          </a:xfrm>
          <a:custGeom>
            <a:avLst/>
            <a:gdLst/>
            <a:ahLst/>
            <a:cxnLst/>
            <a:rect l="l" t="t" r="r" b="b"/>
            <a:pathLst>
              <a:path w="932814" h="450215">
                <a:moveTo>
                  <a:pt x="466779" y="0"/>
                </a:moveTo>
                <a:lnTo>
                  <a:pt x="420603" y="8986"/>
                </a:lnTo>
                <a:lnTo>
                  <a:pt x="379975" y="35947"/>
                </a:lnTo>
                <a:lnTo>
                  <a:pt x="31995" y="383983"/>
                </a:lnTo>
                <a:lnTo>
                  <a:pt x="4991" y="424582"/>
                </a:lnTo>
                <a:lnTo>
                  <a:pt x="0" y="450194"/>
                </a:lnTo>
                <a:lnTo>
                  <a:pt x="932762" y="450193"/>
                </a:lnTo>
                <a:lnTo>
                  <a:pt x="900675" y="383070"/>
                </a:lnTo>
                <a:lnTo>
                  <a:pt x="553584" y="35947"/>
                </a:lnTo>
                <a:lnTo>
                  <a:pt x="512955" y="8986"/>
                </a:lnTo>
                <a:lnTo>
                  <a:pt x="4667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98866" y="8157876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836" y="0"/>
                </a:moveTo>
                <a:lnTo>
                  <a:pt x="424630" y="8977"/>
                </a:lnTo>
                <a:lnTo>
                  <a:pt x="383984" y="35909"/>
                </a:lnTo>
                <a:lnTo>
                  <a:pt x="36004" y="384016"/>
                </a:lnTo>
                <a:lnTo>
                  <a:pt x="9001" y="424587"/>
                </a:lnTo>
                <a:lnTo>
                  <a:pt x="0" y="470757"/>
                </a:lnTo>
                <a:lnTo>
                  <a:pt x="9001" y="516936"/>
                </a:lnTo>
                <a:lnTo>
                  <a:pt x="36004" y="557536"/>
                </a:lnTo>
                <a:lnTo>
                  <a:pt x="383095" y="904665"/>
                </a:lnTo>
                <a:lnTo>
                  <a:pt x="423670" y="931618"/>
                </a:lnTo>
                <a:lnTo>
                  <a:pt x="469852" y="940603"/>
                </a:lnTo>
                <a:lnTo>
                  <a:pt x="516058" y="931618"/>
                </a:lnTo>
                <a:lnTo>
                  <a:pt x="556704" y="904665"/>
                </a:lnTo>
                <a:lnTo>
                  <a:pt x="904684" y="556621"/>
                </a:lnTo>
                <a:lnTo>
                  <a:pt x="931687" y="516024"/>
                </a:lnTo>
                <a:lnTo>
                  <a:pt x="940689" y="469839"/>
                </a:lnTo>
                <a:lnTo>
                  <a:pt x="931687" y="423641"/>
                </a:lnTo>
                <a:lnTo>
                  <a:pt x="904684" y="383000"/>
                </a:lnTo>
                <a:lnTo>
                  <a:pt x="557593" y="35909"/>
                </a:lnTo>
                <a:lnTo>
                  <a:pt x="517018" y="8977"/>
                </a:lnTo>
                <a:lnTo>
                  <a:pt x="4708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9479" y="8157876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70" h="941070">
                <a:moveTo>
                  <a:pt x="470741" y="0"/>
                </a:moveTo>
                <a:lnTo>
                  <a:pt x="424535" y="8977"/>
                </a:lnTo>
                <a:lnTo>
                  <a:pt x="383889" y="35909"/>
                </a:lnTo>
                <a:lnTo>
                  <a:pt x="35909" y="384016"/>
                </a:lnTo>
                <a:lnTo>
                  <a:pt x="8977" y="424587"/>
                </a:lnTo>
                <a:lnTo>
                  <a:pt x="0" y="470757"/>
                </a:lnTo>
                <a:lnTo>
                  <a:pt x="8977" y="516936"/>
                </a:lnTo>
                <a:lnTo>
                  <a:pt x="35909" y="557536"/>
                </a:lnTo>
                <a:lnTo>
                  <a:pt x="383000" y="904665"/>
                </a:lnTo>
                <a:lnTo>
                  <a:pt x="423646" y="931618"/>
                </a:lnTo>
                <a:lnTo>
                  <a:pt x="469852" y="940603"/>
                </a:lnTo>
                <a:lnTo>
                  <a:pt x="516034" y="931618"/>
                </a:lnTo>
                <a:lnTo>
                  <a:pt x="556609" y="904665"/>
                </a:lnTo>
                <a:lnTo>
                  <a:pt x="904589" y="556621"/>
                </a:lnTo>
                <a:lnTo>
                  <a:pt x="931592" y="516024"/>
                </a:lnTo>
                <a:lnTo>
                  <a:pt x="940593" y="469839"/>
                </a:lnTo>
                <a:lnTo>
                  <a:pt x="931592" y="423641"/>
                </a:lnTo>
                <a:lnTo>
                  <a:pt x="904589" y="383000"/>
                </a:lnTo>
                <a:lnTo>
                  <a:pt x="557498" y="35909"/>
                </a:lnTo>
                <a:lnTo>
                  <a:pt x="516923" y="8977"/>
                </a:lnTo>
                <a:lnTo>
                  <a:pt x="47074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406" y="9452756"/>
            <a:ext cx="934085" cy="453390"/>
          </a:xfrm>
          <a:custGeom>
            <a:avLst/>
            <a:gdLst/>
            <a:ahLst/>
            <a:cxnLst/>
            <a:rect l="l" t="t" r="r" b="b"/>
            <a:pathLst>
              <a:path w="934085" h="453390">
                <a:moveTo>
                  <a:pt x="467354" y="0"/>
                </a:moveTo>
                <a:lnTo>
                  <a:pt x="421169" y="8986"/>
                </a:lnTo>
                <a:lnTo>
                  <a:pt x="380568" y="35947"/>
                </a:lnTo>
                <a:lnTo>
                  <a:pt x="32537" y="383980"/>
                </a:lnTo>
                <a:lnTo>
                  <a:pt x="5577" y="424580"/>
                </a:lnTo>
                <a:lnTo>
                  <a:pt x="0" y="453242"/>
                </a:lnTo>
                <a:lnTo>
                  <a:pt x="933971" y="453242"/>
                </a:lnTo>
                <a:lnTo>
                  <a:pt x="901255" y="383068"/>
                </a:lnTo>
                <a:lnTo>
                  <a:pt x="554139" y="35947"/>
                </a:lnTo>
                <a:lnTo>
                  <a:pt x="513538" y="8986"/>
                </a:lnTo>
                <a:lnTo>
                  <a:pt x="4673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749" y="8154828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470763" y="0"/>
                </a:moveTo>
                <a:lnTo>
                  <a:pt x="424578" y="8977"/>
                </a:lnTo>
                <a:lnTo>
                  <a:pt x="383978" y="35909"/>
                </a:lnTo>
                <a:lnTo>
                  <a:pt x="35947" y="384016"/>
                </a:lnTo>
                <a:lnTo>
                  <a:pt x="8986" y="424587"/>
                </a:lnTo>
                <a:lnTo>
                  <a:pt x="0" y="470757"/>
                </a:lnTo>
                <a:lnTo>
                  <a:pt x="8986" y="516936"/>
                </a:lnTo>
                <a:lnTo>
                  <a:pt x="35947" y="557536"/>
                </a:lnTo>
                <a:lnTo>
                  <a:pt x="383063" y="904652"/>
                </a:lnTo>
                <a:lnTo>
                  <a:pt x="423664" y="931613"/>
                </a:lnTo>
                <a:lnTo>
                  <a:pt x="469849" y="940600"/>
                </a:lnTo>
                <a:lnTo>
                  <a:pt x="516033" y="931613"/>
                </a:lnTo>
                <a:lnTo>
                  <a:pt x="556634" y="904652"/>
                </a:lnTo>
                <a:lnTo>
                  <a:pt x="904665" y="556621"/>
                </a:lnTo>
                <a:lnTo>
                  <a:pt x="931625" y="516024"/>
                </a:lnTo>
                <a:lnTo>
                  <a:pt x="940612" y="469839"/>
                </a:lnTo>
                <a:lnTo>
                  <a:pt x="931625" y="423641"/>
                </a:lnTo>
                <a:lnTo>
                  <a:pt x="904665" y="383000"/>
                </a:lnTo>
                <a:lnTo>
                  <a:pt x="557549" y="35909"/>
                </a:lnTo>
                <a:lnTo>
                  <a:pt x="516948" y="8977"/>
                </a:lnTo>
                <a:lnTo>
                  <a:pt x="470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69747" y="1228734"/>
          <a:ext cx="5805666" cy="5426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617"/>
                <a:gridCol w="1197049"/>
              </a:tblGrid>
              <a:tr h="359887">
                <a:tc>
                  <a:txBody>
                    <a:bodyPr/>
                    <a:lstStyle/>
                    <a:p>
                      <a:pPr marL="127000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Обращение к</a:t>
                      </a:r>
                      <a:r>
                        <a:rPr sz="1600" spc="-20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инвестору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03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0" marB="0"/>
                </a:tc>
              </a:tr>
              <a:tr h="47428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Население и</a:t>
                      </a:r>
                      <a:r>
                        <a:rPr sz="1600" spc="-40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экономика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541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05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5410" marB="0"/>
                </a:tc>
              </a:tr>
              <a:tr h="47263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Инфраструктура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06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</a:tr>
              <a:tr h="45993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Основные преимущества</a:t>
                      </a:r>
                      <a:r>
                        <a:rPr sz="1600" spc="-10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округа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07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4139" marB="0"/>
                </a:tc>
              </a:tr>
              <a:tr h="45351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Развитие промышленности и АПК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08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94615" marB="0"/>
                </a:tc>
              </a:tr>
              <a:tr h="46621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Развитие</a:t>
                      </a:r>
                      <a:r>
                        <a:rPr sz="1600" spc="-40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туризма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r>
                        <a:rPr sz="16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0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97790" marB="0"/>
                </a:tc>
              </a:tr>
              <a:tr h="47553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Инвестиционные</a:t>
                      </a:r>
                      <a:r>
                        <a:rPr sz="1600" spc="-7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ниши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r>
                        <a:rPr sz="1600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4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</a:tr>
              <a:tr h="475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Меры</a:t>
                      </a:r>
                      <a:r>
                        <a:rPr sz="1600" spc="-6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поддержки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16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</a:tr>
              <a:tr h="47570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Инвестиционные</a:t>
                      </a:r>
                      <a:r>
                        <a:rPr sz="1600" spc="-6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площадки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600" spc="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20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5" marB="0"/>
                </a:tc>
              </a:tr>
              <a:tr h="4758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Инвестиционные</a:t>
                      </a:r>
                      <a:r>
                        <a:rPr sz="1600" spc="-7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проекты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22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</a:tr>
              <a:tr h="4758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Истории успеха</a:t>
                      </a:r>
                      <a:r>
                        <a:rPr sz="1600" spc="-2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инвесторов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25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</a:tr>
              <a:tr h="36141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-5" dirty="0">
                          <a:solidFill>
                            <a:srgbClr val="3C3C3B"/>
                          </a:solidFill>
                          <a:latin typeface="Montserrat"/>
                          <a:cs typeface="Montserrat"/>
                        </a:rPr>
                        <a:t>Контакты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5" dirty="0">
                          <a:solidFill>
                            <a:srgbClr val="2B2A29"/>
                          </a:solidFill>
                          <a:latin typeface="Montserrat"/>
                          <a:cs typeface="Montserrat"/>
                        </a:rPr>
                        <a:t>27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107314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63" y="3902202"/>
            <a:ext cx="392239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Инвестиционные</a:t>
            </a:r>
            <a:endParaRPr sz="3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площадки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4118" y="669670"/>
            <a:ext cx="4295140" cy="390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CA00"/>
                </a:solidFill>
                <a:latin typeface="Arial"/>
                <a:cs typeface="Arial"/>
              </a:rPr>
              <a:t>Технопарк</a:t>
            </a:r>
            <a:r>
              <a:rPr sz="2400" b="1" spc="-30" dirty="0">
                <a:solidFill>
                  <a:srgbClr val="FFCA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A00"/>
                </a:solidFill>
                <a:latin typeface="Arial"/>
                <a:cs typeface="Arial"/>
              </a:rPr>
              <a:t>«ЛОКАЛОВЪ»</a:t>
            </a:r>
            <a:endParaRPr sz="2400">
              <a:latin typeface="Arial"/>
              <a:cs typeface="Arial"/>
            </a:endParaRPr>
          </a:p>
          <a:p>
            <a:pPr marL="52069" marR="2020570">
              <a:lnSpc>
                <a:spcPct val="100000"/>
              </a:lnSpc>
              <a:spcBef>
                <a:spcPts val="2360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Кадастровый</a:t>
            </a:r>
            <a:r>
              <a:rPr sz="1600" b="1" spc="-7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номер  (8</a:t>
            </a:r>
            <a:r>
              <a:rPr sz="1600" b="1" spc="-9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участков)</a:t>
            </a:r>
            <a:endParaRPr sz="1600">
              <a:latin typeface="Montserrat SemiBold"/>
              <a:cs typeface="Montserrat SemiBold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76:04:010810:315,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317, 318,</a:t>
            </a:r>
            <a:r>
              <a:rPr sz="14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300,</a:t>
            </a:r>
            <a:endParaRPr sz="1400">
              <a:latin typeface="Montserrat"/>
              <a:cs typeface="Montserrat"/>
            </a:endParaRPr>
          </a:p>
          <a:p>
            <a:pPr marL="52069">
              <a:lnSpc>
                <a:spcPct val="100000"/>
              </a:lnSpc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303, 10, 11,</a:t>
            </a:r>
            <a:r>
              <a:rPr sz="14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302</a:t>
            </a:r>
            <a:endParaRPr sz="1400">
              <a:latin typeface="Montserrat"/>
              <a:cs typeface="Montserrat"/>
            </a:endParaRPr>
          </a:p>
          <a:p>
            <a:pPr marL="52069">
              <a:lnSpc>
                <a:spcPct val="100000"/>
              </a:lnSpc>
              <a:spcBef>
                <a:spcPts val="615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Площадь </a:t>
            </a:r>
            <a:r>
              <a:rPr sz="2000" b="1" dirty="0">
                <a:solidFill>
                  <a:srgbClr val="FFCA00"/>
                </a:solidFill>
                <a:latin typeface="Arial"/>
                <a:cs typeface="Arial"/>
              </a:rPr>
              <a:t>95 000</a:t>
            </a:r>
            <a:r>
              <a:rPr sz="2000" b="1" spc="-100" dirty="0">
                <a:solidFill>
                  <a:srgbClr val="FFCA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B2A29"/>
                </a:solidFill>
                <a:latin typeface="Montserrat"/>
                <a:cs typeface="Montserrat"/>
              </a:rPr>
              <a:t>м²</a:t>
            </a:r>
            <a:endParaRPr sz="1600">
              <a:latin typeface="Montserrat"/>
              <a:cs typeface="Montserrat"/>
            </a:endParaRPr>
          </a:p>
          <a:p>
            <a:pPr marL="52069">
              <a:lnSpc>
                <a:spcPct val="100000"/>
              </a:lnSpc>
              <a:spcBef>
                <a:spcPts val="1375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Расположение</a:t>
            </a:r>
            <a:endParaRPr sz="1600">
              <a:latin typeface="Montserrat SemiBold"/>
              <a:cs typeface="Montserrat SemiBold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Ярославская</a:t>
            </a:r>
            <a:r>
              <a:rPr sz="14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область,</a:t>
            </a:r>
            <a:endParaRPr sz="1400">
              <a:latin typeface="Montserrat"/>
              <a:cs typeface="Montserrat"/>
            </a:endParaRPr>
          </a:p>
          <a:p>
            <a:pPr marL="52069">
              <a:lnSpc>
                <a:spcPct val="100000"/>
              </a:lnSpc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г. Гаврилов-Ям, ул.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Комарова,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д.</a:t>
            </a:r>
            <a:r>
              <a:rPr sz="1400" spc="-12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1</a:t>
            </a:r>
            <a:endParaRPr sz="1400">
              <a:latin typeface="Montserrat"/>
              <a:cs typeface="Montserrat"/>
            </a:endParaRPr>
          </a:p>
          <a:p>
            <a:pPr marL="52069">
              <a:lnSpc>
                <a:spcPct val="100000"/>
              </a:lnSpc>
              <a:spcBef>
                <a:spcPts val="590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Категория</a:t>
            </a:r>
            <a:r>
              <a:rPr sz="1600" b="1" spc="-6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земель</a:t>
            </a:r>
            <a:endParaRPr sz="1600">
              <a:latin typeface="Montserrat SemiBold"/>
              <a:cs typeface="Montserrat SemiBold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земли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населенных</a:t>
            </a:r>
            <a:r>
              <a:rPr sz="1400" spc="-5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пунктов</a:t>
            </a:r>
            <a:endParaRPr sz="1400">
              <a:latin typeface="Montserrat"/>
              <a:cs typeface="Montserrat"/>
            </a:endParaRPr>
          </a:p>
          <a:p>
            <a:pPr marL="52069">
              <a:lnSpc>
                <a:spcPct val="100000"/>
              </a:lnSpc>
              <a:spcBef>
                <a:spcPts val="590"/>
              </a:spcBef>
            </a:pP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Вид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разрешенного</a:t>
            </a:r>
            <a:r>
              <a:rPr sz="1600" b="1" spc="-3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использования</a:t>
            </a:r>
            <a:endParaRPr sz="1600">
              <a:latin typeface="Montserrat SemiBold"/>
              <a:cs typeface="Montserrat SemiBold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для эксплуатации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производственных</a:t>
            </a:r>
            <a:r>
              <a:rPr sz="14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зданий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895" y="5032247"/>
            <a:ext cx="5690616" cy="128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3191" y="6598284"/>
            <a:ext cx="2609215" cy="166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indent="-136525">
              <a:lnSpc>
                <a:spcPct val="100000"/>
              </a:lnSpc>
              <a:buAutoNum type="arabicPeriod"/>
              <a:tabLst>
                <a:tab pos="149860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12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№1.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Административный.</a:t>
            </a:r>
            <a:r>
              <a:rPr sz="1200" spc="-3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Проходная.</a:t>
            </a:r>
            <a:endParaRPr sz="1200">
              <a:latin typeface="Montserrat"/>
              <a:cs typeface="Montserrat"/>
            </a:endParaRPr>
          </a:p>
          <a:p>
            <a:pPr marL="178435" indent="-165735">
              <a:lnSpc>
                <a:spcPct val="100000"/>
              </a:lnSpc>
              <a:buAutoNum type="arabicPeriod" startAt="2"/>
              <a:tabLst>
                <a:tab pos="179070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1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№2.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Административный.</a:t>
            </a:r>
            <a:r>
              <a:rPr sz="1200" spc="-3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Проходная.</a:t>
            </a:r>
            <a:endParaRPr sz="1200">
              <a:latin typeface="Montserrat"/>
              <a:cs typeface="Montserrat"/>
            </a:endParaRPr>
          </a:p>
          <a:p>
            <a:pPr marL="175260" indent="-162560">
              <a:lnSpc>
                <a:spcPct val="100000"/>
              </a:lnSpc>
              <a:buFont typeface="Century Gothic"/>
              <a:buAutoNum type="arabicPeriod" startAt="3"/>
              <a:tabLst>
                <a:tab pos="175895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1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№3.</a:t>
            </a:r>
            <a:endParaRPr sz="1200">
              <a:latin typeface="Montserrat SemiBold"/>
              <a:cs typeface="Montserrat SemiBold"/>
            </a:endParaRPr>
          </a:p>
          <a:p>
            <a:pPr marL="12700" marR="43434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Гос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</a:t>
            </a:r>
            <a:r>
              <a:rPr sz="1200" spc="5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ичн</a:t>
            </a:r>
            <a:r>
              <a:rPr sz="1200" spc="10" dirty="0">
                <a:solidFill>
                  <a:srgbClr val="2B2A29"/>
                </a:solidFill>
                <a:latin typeface="Montserrat"/>
                <a:cs typeface="Montserrat"/>
              </a:rPr>
              <a:t>о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-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меди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ц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</a:t>
            </a:r>
            <a:r>
              <a:rPr sz="1200" spc="5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кий.  На</a:t>
            </a:r>
            <a:r>
              <a:rPr sz="1200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реконструкции.</a:t>
            </a:r>
            <a:endParaRPr sz="1200">
              <a:latin typeface="Montserrat"/>
              <a:cs typeface="Montserrat"/>
            </a:endParaRPr>
          </a:p>
          <a:p>
            <a:pPr marL="193675" indent="-180975">
              <a:lnSpc>
                <a:spcPct val="100000"/>
              </a:lnSpc>
              <a:buAutoNum type="arabicPeriod" startAt="4"/>
              <a:tabLst>
                <a:tab pos="194310" algn="l"/>
              </a:tabLst>
            </a:pPr>
            <a:r>
              <a:rPr sz="12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9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№4.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Производственный.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7546" y="6573901"/>
            <a:ext cx="2180590" cy="18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 startAt="5"/>
              <a:tabLst>
                <a:tab pos="179070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10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№5.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Социально-культурный.</a:t>
            </a:r>
            <a:endParaRPr sz="1200">
              <a:latin typeface="Montserrat"/>
              <a:cs typeface="Montserrat"/>
            </a:endParaRPr>
          </a:p>
          <a:p>
            <a:pPr marL="12700" marR="550545">
              <a:lnSpc>
                <a:spcPct val="100000"/>
              </a:lnSpc>
              <a:buAutoNum type="arabicPeriod" startAt="6"/>
              <a:tabLst>
                <a:tab pos="186690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 №6.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Производ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тв</a:t>
            </a:r>
            <a:r>
              <a:rPr sz="1200" spc="-15" dirty="0">
                <a:solidFill>
                  <a:srgbClr val="2B2A29"/>
                </a:solidFill>
                <a:latin typeface="Montserrat"/>
                <a:cs typeface="Montserrat"/>
              </a:rPr>
              <a:t>е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ы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й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.  На</a:t>
            </a:r>
            <a:r>
              <a:rPr sz="1200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реконструкции.</a:t>
            </a:r>
            <a:endParaRPr sz="1200">
              <a:latin typeface="Montserrat"/>
              <a:cs typeface="Montserrat"/>
            </a:endParaRPr>
          </a:p>
          <a:p>
            <a:pPr marL="181610" indent="-168910">
              <a:lnSpc>
                <a:spcPct val="100000"/>
              </a:lnSpc>
              <a:buAutoNum type="arabicPeriod" startAt="6"/>
              <a:tabLst>
                <a:tab pos="182245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1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№7.</a:t>
            </a:r>
            <a:endParaRPr sz="120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Торгово-развлекательный.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На</a:t>
            </a:r>
            <a:r>
              <a:rPr sz="1200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реконструкции.</a:t>
            </a:r>
            <a:endParaRPr sz="1200">
              <a:latin typeface="Montserrat"/>
              <a:cs typeface="Montserrat"/>
            </a:endParaRPr>
          </a:p>
          <a:p>
            <a:pPr marL="190500" indent="-177800">
              <a:lnSpc>
                <a:spcPct val="100000"/>
              </a:lnSpc>
              <a:buAutoNum type="arabicPeriod" startAt="8"/>
              <a:tabLst>
                <a:tab pos="191135" algn="l"/>
              </a:tabLst>
            </a:pP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Корпус</a:t>
            </a:r>
            <a:r>
              <a:rPr sz="1200" b="1" spc="-12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№8.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Производственный.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1188" y="1549908"/>
            <a:ext cx="2197608" cy="2183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128" y="2497835"/>
            <a:ext cx="934719" cy="979169"/>
          </a:xfrm>
          <a:custGeom>
            <a:avLst/>
            <a:gdLst/>
            <a:ahLst/>
            <a:cxnLst/>
            <a:rect l="l" t="t" r="r" b="b"/>
            <a:pathLst>
              <a:path w="934720" h="979170">
                <a:moveTo>
                  <a:pt x="818896" y="0"/>
                </a:moveTo>
                <a:lnTo>
                  <a:pt x="0" y="108712"/>
                </a:lnTo>
                <a:lnTo>
                  <a:pt x="115697" y="979043"/>
                </a:lnTo>
                <a:lnTo>
                  <a:pt x="934593" y="870204"/>
                </a:lnTo>
                <a:lnTo>
                  <a:pt x="818896" y="0"/>
                </a:lnTo>
                <a:close/>
              </a:path>
            </a:pathLst>
          </a:custGeom>
          <a:solidFill>
            <a:srgbClr val="FFC000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65850" y="9355718"/>
            <a:ext cx="14287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000" spc="-10" dirty="0">
                <a:solidFill>
                  <a:srgbClr val="615F5D"/>
                </a:solidFill>
                <a:latin typeface="Montserrat"/>
                <a:cs typeface="Montserrat"/>
              </a:rPr>
              <a:t>21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63" y="3902202"/>
            <a:ext cx="392239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Инвестиционные</a:t>
            </a:r>
            <a:endParaRPr sz="3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проекты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051" y="5675376"/>
            <a:ext cx="191262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149" y="448818"/>
            <a:ext cx="5633085" cy="776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Создание современного и  высокотехнологичного предприятия</a:t>
            </a:r>
            <a:r>
              <a:rPr sz="2000" b="1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по  производству телекоммуникационных  шкафов и</a:t>
            </a:r>
            <a:r>
              <a:rPr sz="2000" b="1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стоек</a:t>
            </a:r>
            <a:endParaRPr sz="2000" dirty="0">
              <a:latin typeface="Montserrat"/>
              <a:cs typeface="Montserrat"/>
            </a:endParaRPr>
          </a:p>
          <a:p>
            <a:pPr marL="2466340" marR="271780">
              <a:lnSpc>
                <a:spcPct val="162400"/>
              </a:lnSpc>
              <a:spcBef>
                <a:spcPts val="63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Инвестор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ООО НПО «ТЛК» 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Срок реализации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2018-2028</a:t>
            </a:r>
            <a:r>
              <a:rPr sz="1400" spc="-1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гг. 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Инвестиции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1</a:t>
            </a:r>
            <a:r>
              <a:rPr lang="ru-RU"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56,9</a:t>
            </a:r>
            <a:r>
              <a:rPr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4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400" dirty="0">
              <a:latin typeface="Montserrat"/>
              <a:cs typeface="Montserrat"/>
            </a:endParaRPr>
          </a:p>
          <a:p>
            <a:pPr marL="2466340">
              <a:lnSpc>
                <a:spcPct val="100000"/>
              </a:lnSpc>
              <a:spcBef>
                <a:spcPts val="104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Рабочие места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61</a:t>
            </a:r>
            <a:r>
              <a:rPr sz="1400" spc="-1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Краткое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описание</a:t>
            </a:r>
            <a:endParaRPr sz="1600" dirty="0">
              <a:latin typeface="Montserrat SemiBold"/>
              <a:cs typeface="Montserrat SemiBold"/>
            </a:endParaRPr>
          </a:p>
          <a:p>
            <a:pPr marL="31750" marR="14160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Производство современных телекоммуникационных 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шкафов и стоек,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отвечающих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ГОСТ 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мировым</a:t>
            </a:r>
            <a:r>
              <a:rPr sz="1400" spc="-15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стандартам  в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области</a:t>
            </a:r>
            <a:r>
              <a:rPr sz="1400" spc="-3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телекоммуникаций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Организация</a:t>
            </a:r>
            <a:r>
              <a:rPr sz="2000" b="1" spc="-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производства</a:t>
            </a:r>
            <a:endParaRPr sz="2000" dirty="0">
              <a:latin typeface="Montserrat"/>
              <a:cs typeface="Montserrat"/>
            </a:endParaRPr>
          </a:p>
          <a:p>
            <a:pPr marL="3175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осветительного</a:t>
            </a:r>
            <a:r>
              <a:rPr sz="2000" b="1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оборудования</a:t>
            </a:r>
            <a:endParaRPr sz="2000" dirty="0">
              <a:latin typeface="Montserrat"/>
              <a:cs typeface="Montserrat"/>
            </a:endParaRPr>
          </a:p>
          <a:p>
            <a:pPr marL="2466340" marR="158750" algn="just">
              <a:lnSpc>
                <a:spcPct val="162400"/>
              </a:lnSpc>
              <a:spcBef>
                <a:spcPts val="14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Инвестор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ООО «БАУФОН</a:t>
            </a:r>
            <a:r>
              <a:rPr sz="1400" spc="-1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ГмбХ» 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Срок реализации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2020 -2028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гг. 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Инвестиции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lang="ru-RU" sz="1400" dirty="0" smtClean="0">
                <a:solidFill>
                  <a:srgbClr val="2B2A29"/>
                </a:solidFill>
                <a:latin typeface="Montserrat"/>
                <a:cs typeface="Montserrat"/>
              </a:rPr>
              <a:t>9,6</a:t>
            </a:r>
            <a:r>
              <a:rPr sz="1400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400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400" dirty="0">
              <a:latin typeface="Montserrat"/>
              <a:cs typeface="Montserrat"/>
            </a:endParaRPr>
          </a:p>
          <a:p>
            <a:pPr marL="2466340">
              <a:lnSpc>
                <a:spcPct val="100000"/>
              </a:lnSpc>
              <a:spcBef>
                <a:spcPts val="104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Рабочие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места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lang="ru-RU"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10</a:t>
            </a:r>
            <a:r>
              <a:rPr sz="1400" spc="-85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Краткое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описание</a:t>
            </a:r>
            <a:endParaRPr sz="1600" dirty="0">
              <a:latin typeface="Montserrat SemiBold"/>
              <a:cs typeface="Montserrat SemiBold"/>
            </a:endParaRPr>
          </a:p>
          <a:p>
            <a:pPr marL="31750" marR="43370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Производство осветительного оборудования премиум 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сегмента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преимущественно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для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коммерческой  недвижимости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классов «А»,</a:t>
            </a:r>
            <a:r>
              <a:rPr sz="14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«А+»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719" y="1758695"/>
            <a:ext cx="2100072" cy="1129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15050" y="9355718"/>
            <a:ext cx="20637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23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3284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5" y="9906000"/>
                </a:lnTo>
                <a:lnTo>
                  <a:pt x="394715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716" y="5871971"/>
            <a:ext cx="1915668" cy="124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448818"/>
            <a:ext cx="5628640" cy="775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145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Организация современного  производства широкого</a:t>
            </a:r>
            <a:r>
              <a:rPr sz="2000" b="1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ассортимента  полуфабрикатных связующих для  лакокрасочных</a:t>
            </a:r>
            <a:r>
              <a:rPr sz="2000" b="1" spc="-7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материалов</a:t>
            </a:r>
            <a:endParaRPr sz="2000" dirty="0">
              <a:latin typeface="Montserrat"/>
              <a:cs typeface="Montserrat"/>
            </a:endParaRPr>
          </a:p>
          <a:p>
            <a:pPr marL="2103755" marR="513080">
              <a:lnSpc>
                <a:spcPct val="162400"/>
              </a:lnSpc>
              <a:spcBef>
                <a:spcPts val="63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Инвестор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ООО «ПК</a:t>
            </a:r>
            <a:r>
              <a:rPr sz="1400" spc="-1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«ДИНАЛАК» 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Срок реализации 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2020-2028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гг. 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Инвестиции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lang="ru-RU" sz="1400" dirty="0" smtClean="0">
                <a:solidFill>
                  <a:srgbClr val="2B2A29"/>
                </a:solidFill>
                <a:latin typeface="Montserrat"/>
                <a:cs typeface="Montserrat"/>
              </a:rPr>
              <a:t>49,7</a:t>
            </a:r>
            <a:r>
              <a:rPr sz="1400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400" spc="-1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400" dirty="0">
              <a:latin typeface="Montserrat"/>
              <a:cs typeface="Montserrat"/>
            </a:endParaRPr>
          </a:p>
          <a:p>
            <a:pPr marL="2103755">
              <a:lnSpc>
                <a:spcPct val="100000"/>
              </a:lnSpc>
              <a:spcBef>
                <a:spcPts val="104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Рабочие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места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lang="ru-RU"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34</a:t>
            </a:r>
            <a:r>
              <a:rPr sz="1400" spc="-85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Краткое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описание</a:t>
            </a:r>
            <a:endParaRPr sz="1600" dirty="0">
              <a:latin typeface="Montserrat SemiBold"/>
              <a:cs typeface="Montserrat SemiBold"/>
            </a:endParaRPr>
          </a:p>
          <a:p>
            <a:pPr marL="32384" marR="17716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Производство широкого ассортимента полуфабрикатных 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лаков 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смол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для лакокрасочных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материалов  индустриального</a:t>
            </a:r>
            <a:r>
              <a:rPr sz="1400" spc="-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назначения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164465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Создание площадки для</a:t>
            </a:r>
            <a:r>
              <a:rPr sz="2000" b="1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производства  композитной полимерной арматуры  периодического</a:t>
            </a:r>
            <a:r>
              <a:rPr sz="2000" b="1" spc="-7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профиля</a:t>
            </a:r>
            <a:endParaRPr sz="2000" dirty="0">
              <a:latin typeface="Montserrat"/>
              <a:cs typeface="Montserrat"/>
            </a:endParaRPr>
          </a:p>
          <a:p>
            <a:pPr marL="2103755" marR="311785">
              <a:lnSpc>
                <a:spcPct val="162400"/>
              </a:lnSpc>
              <a:spcBef>
                <a:spcPts val="51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Инвестор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ООО «РУБАР</a:t>
            </a:r>
            <a:r>
              <a:rPr sz="1400" spc="-1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композит» 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Срок реализации </a:t>
            </a:r>
            <a:r>
              <a:rPr sz="1400" spc="-10" dirty="0">
                <a:solidFill>
                  <a:srgbClr val="2B2A29"/>
                </a:solidFill>
                <a:latin typeface="Montserrat"/>
                <a:cs typeface="Montserrat"/>
              </a:rPr>
              <a:t>2020-2028 </a:t>
            </a:r>
            <a:r>
              <a:rPr sz="1400" spc="5" dirty="0">
                <a:solidFill>
                  <a:srgbClr val="2B2A29"/>
                </a:solidFill>
                <a:latin typeface="Montserrat"/>
                <a:cs typeface="Montserrat"/>
              </a:rPr>
              <a:t>гг 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Инвестиции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lang="ru-RU" sz="1400" b="1" dirty="0" smtClean="0">
                <a:solidFill>
                  <a:srgbClr val="2B2A29"/>
                </a:solidFill>
                <a:latin typeface="Montserrat SemiBold"/>
                <a:cs typeface="Montserrat SemiBold"/>
              </a:rPr>
              <a:t>25,9</a:t>
            </a:r>
            <a:r>
              <a:rPr sz="1400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400" spc="-12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400" dirty="0">
              <a:latin typeface="Montserrat"/>
              <a:cs typeface="Montserrat"/>
            </a:endParaRPr>
          </a:p>
          <a:p>
            <a:pPr marL="2103755">
              <a:lnSpc>
                <a:spcPct val="100000"/>
              </a:lnSpc>
              <a:spcBef>
                <a:spcPts val="104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Рабочие места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11</a:t>
            </a:r>
            <a:r>
              <a:rPr sz="1400" spc="-10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Краткое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описание</a:t>
            </a:r>
            <a:endParaRPr sz="1600" dirty="0">
              <a:latin typeface="Montserrat SemiBold"/>
              <a:cs typeface="Montserrat SemiBold"/>
            </a:endParaRPr>
          </a:p>
          <a:p>
            <a:pPr marL="32384" marR="5080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Производство арматуры композитной,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гнутых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композитных  арматурных элементов, композитных сеток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719" y="1810511"/>
            <a:ext cx="1918716" cy="124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15050" y="9355718"/>
            <a:ext cx="20637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24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63" y="3902202"/>
            <a:ext cx="3576320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Истории</a:t>
            </a:r>
            <a:r>
              <a:rPr sz="3200" b="1" spc="-8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успеха</a:t>
            </a:r>
            <a:endParaRPr sz="3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инвесторов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149" y="448818"/>
            <a:ext cx="5614035" cy="8413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269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Организация производства  замороженных</a:t>
            </a:r>
            <a:r>
              <a:rPr sz="2000" b="1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хлебобулочных  изделий</a:t>
            </a:r>
            <a:endParaRPr sz="2000" dirty="0">
              <a:latin typeface="Montserrat"/>
              <a:cs typeface="Montserrat"/>
            </a:endParaRPr>
          </a:p>
          <a:p>
            <a:pPr marL="2432685" marR="334645">
              <a:lnSpc>
                <a:spcPct val="162400"/>
              </a:lnSpc>
              <a:spcBef>
                <a:spcPts val="206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Инвестор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ООО «Ям-Хлеб»  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Срок реализации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2021-2028</a:t>
            </a:r>
            <a:r>
              <a:rPr sz="14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5" dirty="0">
                <a:solidFill>
                  <a:srgbClr val="2B2A29"/>
                </a:solidFill>
                <a:latin typeface="Montserrat"/>
                <a:cs typeface="Montserrat"/>
              </a:rPr>
              <a:t>гг 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Инвестиции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1</a:t>
            </a:r>
            <a:r>
              <a:rPr lang="ru-RU"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2</a:t>
            </a:r>
            <a:r>
              <a:rPr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,3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400" spc="-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400" dirty="0">
              <a:latin typeface="Montserrat"/>
              <a:cs typeface="Montserrat"/>
            </a:endParaRPr>
          </a:p>
          <a:p>
            <a:pPr marL="2432685">
              <a:lnSpc>
                <a:spcPct val="100000"/>
              </a:lnSpc>
              <a:spcBef>
                <a:spcPts val="104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Рабочие </a:t>
            </a: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места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lang="ru-RU" sz="1400" dirty="0" smtClean="0">
                <a:solidFill>
                  <a:srgbClr val="2B2A29"/>
                </a:solidFill>
                <a:latin typeface="Montserrat"/>
                <a:cs typeface="Montserrat"/>
              </a:rPr>
              <a:t>68</a:t>
            </a:r>
            <a:r>
              <a:rPr sz="1400" spc="-90" dirty="0" smtClean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Краткое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описание</a:t>
            </a:r>
            <a:endParaRPr sz="1600" dirty="0">
              <a:latin typeface="Montserrat SemiBold"/>
              <a:cs typeface="Montserrat SemiBold"/>
            </a:endParaRPr>
          </a:p>
          <a:p>
            <a:pPr marL="31750" marR="230504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Создание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нового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современного производства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по 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изготовлению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хлебобулочных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изделий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по уникальной 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рецептуре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для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обеспечения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качественными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продуктами  потребностей пищевой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отрасли. Включен в реестр 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резидентов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ТОР</a:t>
            </a:r>
            <a:r>
              <a:rPr sz="14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«Гаврилов-Ям».</a:t>
            </a:r>
            <a:endParaRPr sz="14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Организация частного</a:t>
            </a:r>
            <a:r>
              <a:rPr sz="2000" b="1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промышленного</a:t>
            </a:r>
            <a:endParaRPr sz="2000" dirty="0">
              <a:latin typeface="Montserrat"/>
              <a:cs typeface="Montserrat"/>
            </a:endParaRPr>
          </a:p>
          <a:p>
            <a:pPr marL="31750">
              <a:lnSpc>
                <a:spcPct val="100000"/>
              </a:lnSpc>
            </a:pP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парка</a:t>
            </a:r>
            <a:r>
              <a:rPr sz="2000" b="1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2B2A29"/>
                </a:solidFill>
                <a:latin typeface="Montserrat"/>
                <a:cs typeface="Montserrat"/>
              </a:rPr>
              <a:t>«ЛОКАЛОВЪ»</a:t>
            </a:r>
            <a:endParaRPr sz="20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24326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Инвестор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ООО «УК</a:t>
            </a:r>
            <a:r>
              <a:rPr sz="1400" spc="-17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«ЛОКАЛОВЪ»</a:t>
            </a:r>
            <a:endParaRPr sz="1400" dirty="0">
              <a:latin typeface="Montserrat"/>
              <a:cs typeface="Montserrat"/>
            </a:endParaRPr>
          </a:p>
          <a:p>
            <a:pPr marL="2432685">
              <a:lnSpc>
                <a:spcPct val="100000"/>
              </a:lnSpc>
              <a:spcBef>
                <a:spcPts val="1045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Срок реализации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2017 -2025</a:t>
            </a:r>
            <a:r>
              <a:rPr sz="14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гг.</a:t>
            </a:r>
            <a:endParaRPr sz="1400" dirty="0">
              <a:latin typeface="Montserrat"/>
              <a:cs typeface="Montserrat"/>
            </a:endParaRPr>
          </a:p>
          <a:p>
            <a:pPr marL="2432685">
              <a:lnSpc>
                <a:spcPct val="100000"/>
              </a:lnSpc>
              <a:spcBef>
                <a:spcPts val="1050"/>
              </a:spcBef>
            </a:pPr>
            <a:r>
              <a:rPr sz="1400" b="1" dirty="0" err="1">
                <a:solidFill>
                  <a:srgbClr val="2B2A29"/>
                </a:solidFill>
                <a:latin typeface="Montserrat SemiBold"/>
                <a:cs typeface="Montserrat SemiBold"/>
              </a:rPr>
              <a:t>Инвестиции</a:t>
            </a: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2</a:t>
            </a:r>
            <a:r>
              <a:rPr lang="ru-RU"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5</a:t>
            </a:r>
            <a:r>
              <a:rPr sz="1400" spc="-5" dirty="0" smtClean="0">
                <a:solidFill>
                  <a:srgbClr val="2B2A29"/>
                </a:solidFill>
                <a:latin typeface="Montserrat"/>
                <a:cs typeface="Montserrat"/>
              </a:rPr>
              <a:t>0,0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400" spc="-1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400" dirty="0">
              <a:latin typeface="Montserrat"/>
              <a:cs typeface="Montserrat"/>
            </a:endParaRPr>
          </a:p>
          <a:p>
            <a:pPr marL="2432685">
              <a:lnSpc>
                <a:spcPct val="100000"/>
              </a:lnSpc>
              <a:spcBef>
                <a:spcPts val="720"/>
              </a:spcBef>
            </a:pPr>
            <a:r>
              <a:rPr sz="14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Рабочие места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35</a:t>
            </a:r>
            <a:r>
              <a:rPr sz="1400" spc="-1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400" dirty="0">
              <a:latin typeface="Montserrat"/>
              <a:cs typeface="Montserrat"/>
            </a:endParaRPr>
          </a:p>
          <a:p>
            <a:pPr marL="2432685" marR="63627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(обслуживание ЧПП</a:t>
            </a:r>
            <a:r>
              <a:rPr sz="1100" spc="-6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«ЛокаловЪ»)+  85</a:t>
            </a:r>
            <a:r>
              <a:rPr sz="1100" spc="-6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2B2A29"/>
                </a:solidFill>
                <a:latin typeface="Montserrat"/>
                <a:cs typeface="Montserrat"/>
              </a:rPr>
              <a:t>арендаторов</a:t>
            </a:r>
            <a:endParaRPr sz="11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Краткое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описание</a:t>
            </a:r>
            <a:endParaRPr sz="1600" dirty="0">
              <a:latin typeface="Montserrat SemiBold"/>
              <a:cs typeface="Montserrat SemiBold"/>
            </a:endParaRPr>
          </a:p>
          <a:p>
            <a:pPr marL="31750" marR="62865" algn="just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Предоставление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в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аренду производственных помещений, 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находящихся в нескольких корпусах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разной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этажности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(от  </a:t>
            </a:r>
            <a:r>
              <a:rPr sz="1400" dirty="0">
                <a:solidFill>
                  <a:srgbClr val="2B2A29"/>
                </a:solidFill>
                <a:latin typeface="Montserrat"/>
                <a:cs typeface="Montserrat"/>
              </a:rPr>
              <a:t>1 до 3 этажей) и разной степени</a:t>
            </a:r>
            <a:r>
              <a:rPr sz="1400" spc="-13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2B2A29"/>
                </a:solidFill>
                <a:latin typeface="Montserrat"/>
                <a:cs typeface="Montserrat"/>
              </a:rPr>
              <a:t>готовности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480" y="1796795"/>
            <a:ext cx="1886712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091" y="6006084"/>
            <a:ext cx="2406396" cy="784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146" y="9355718"/>
            <a:ext cx="20002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26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5" y="4288535"/>
            <a:ext cx="347472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119" y="4696967"/>
            <a:ext cx="324612" cy="324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247" y="3401567"/>
            <a:ext cx="560832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7137" y="692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6524" y="692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757" y="0"/>
                </a:moveTo>
                <a:lnTo>
                  <a:pt x="424493" y="9001"/>
                </a:lnTo>
                <a:lnTo>
                  <a:pt x="383825" y="36004"/>
                </a:lnTo>
                <a:lnTo>
                  <a:pt x="36099" y="383730"/>
                </a:lnTo>
                <a:lnTo>
                  <a:pt x="9024" y="424398"/>
                </a:lnTo>
                <a:lnTo>
                  <a:pt x="0" y="470662"/>
                </a:lnTo>
                <a:lnTo>
                  <a:pt x="9024" y="516925"/>
                </a:lnTo>
                <a:lnTo>
                  <a:pt x="36099" y="557593"/>
                </a:lnTo>
                <a:lnTo>
                  <a:pt x="383825" y="905446"/>
                </a:lnTo>
                <a:lnTo>
                  <a:pt x="424493" y="932449"/>
                </a:lnTo>
                <a:lnTo>
                  <a:pt x="470757" y="941451"/>
                </a:lnTo>
                <a:lnTo>
                  <a:pt x="517020" y="932449"/>
                </a:lnTo>
                <a:lnTo>
                  <a:pt x="557688" y="905446"/>
                </a:lnTo>
                <a:lnTo>
                  <a:pt x="905414" y="557593"/>
                </a:lnTo>
                <a:lnTo>
                  <a:pt x="932418" y="516925"/>
                </a:lnTo>
                <a:lnTo>
                  <a:pt x="941419" y="470662"/>
                </a:lnTo>
                <a:lnTo>
                  <a:pt x="932418" y="424398"/>
                </a:lnTo>
                <a:lnTo>
                  <a:pt x="905414" y="383730"/>
                </a:lnTo>
                <a:lnTo>
                  <a:pt x="557688" y="36004"/>
                </a:lnTo>
                <a:lnTo>
                  <a:pt x="517020" y="9001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2447" y="72434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7137" y="13747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6524" y="13747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757" y="0"/>
                </a:moveTo>
                <a:lnTo>
                  <a:pt x="424493" y="9001"/>
                </a:lnTo>
                <a:lnTo>
                  <a:pt x="383825" y="36004"/>
                </a:lnTo>
                <a:lnTo>
                  <a:pt x="36099" y="383730"/>
                </a:lnTo>
                <a:lnTo>
                  <a:pt x="9024" y="424398"/>
                </a:lnTo>
                <a:lnTo>
                  <a:pt x="0" y="470661"/>
                </a:lnTo>
                <a:lnTo>
                  <a:pt x="9024" y="516925"/>
                </a:lnTo>
                <a:lnTo>
                  <a:pt x="36099" y="557593"/>
                </a:lnTo>
                <a:lnTo>
                  <a:pt x="383825" y="905319"/>
                </a:lnTo>
                <a:lnTo>
                  <a:pt x="424493" y="932322"/>
                </a:lnTo>
                <a:lnTo>
                  <a:pt x="470757" y="941324"/>
                </a:lnTo>
                <a:lnTo>
                  <a:pt x="517020" y="932322"/>
                </a:lnTo>
                <a:lnTo>
                  <a:pt x="557688" y="905319"/>
                </a:lnTo>
                <a:lnTo>
                  <a:pt x="905414" y="557593"/>
                </a:lnTo>
                <a:lnTo>
                  <a:pt x="932418" y="516925"/>
                </a:lnTo>
                <a:lnTo>
                  <a:pt x="941419" y="470662"/>
                </a:lnTo>
                <a:lnTo>
                  <a:pt x="932418" y="424398"/>
                </a:lnTo>
                <a:lnTo>
                  <a:pt x="905414" y="383730"/>
                </a:lnTo>
                <a:lnTo>
                  <a:pt x="557688" y="36004"/>
                </a:lnTo>
                <a:lnTo>
                  <a:pt x="517020" y="9001"/>
                </a:lnTo>
                <a:lnTo>
                  <a:pt x="47075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2965" y="72434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7655" y="6934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7655" y="137477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0041" y="0"/>
            <a:ext cx="837565" cy="368300"/>
          </a:xfrm>
          <a:custGeom>
            <a:avLst/>
            <a:gdLst/>
            <a:ahLst/>
            <a:cxnLst/>
            <a:rect l="l" t="t" r="r" b="b"/>
            <a:pathLst>
              <a:path w="837564" h="368300">
                <a:moveTo>
                  <a:pt x="837565" y="0"/>
                </a:moveTo>
                <a:lnTo>
                  <a:pt x="0" y="0"/>
                </a:lnTo>
                <a:lnTo>
                  <a:pt x="331850" y="331850"/>
                </a:lnTo>
                <a:lnTo>
                  <a:pt x="372518" y="358854"/>
                </a:lnTo>
                <a:lnTo>
                  <a:pt x="418782" y="367855"/>
                </a:lnTo>
                <a:lnTo>
                  <a:pt x="465046" y="358854"/>
                </a:lnTo>
                <a:lnTo>
                  <a:pt x="505713" y="331850"/>
                </a:lnTo>
                <a:lnTo>
                  <a:pt x="83756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0559" y="0"/>
            <a:ext cx="837565" cy="368300"/>
          </a:xfrm>
          <a:custGeom>
            <a:avLst/>
            <a:gdLst/>
            <a:ahLst/>
            <a:cxnLst/>
            <a:rect l="l" t="t" r="r" b="b"/>
            <a:pathLst>
              <a:path w="837565" h="368300">
                <a:moveTo>
                  <a:pt x="837564" y="0"/>
                </a:moveTo>
                <a:lnTo>
                  <a:pt x="0" y="0"/>
                </a:lnTo>
                <a:lnTo>
                  <a:pt x="331850" y="331850"/>
                </a:lnTo>
                <a:lnTo>
                  <a:pt x="372518" y="358854"/>
                </a:lnTo>
                <a:lnTo>
                  <a:pt x="418782" y="367855"/>
                </a:lnTo>
                <a:lnTo>
                  <a:pt x="465046" y="358854"/>
                </a:lnTo>
                <a:lnTo>
                  <a:pt x="505713" y="331850"/>
                </a:lnTo>
                <a:lnTo>
                  <a:pt x="8375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0259" y="6318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706" y="6318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5" h="941705">
                <a:moveTo>
                  <a:pt x="470696" y="0"/>
                </a:moveTo>
                <a:lnTo>
                  <a:pt x="424433" y="9001"/>
                </a:lnTo>
                <a:lnTo>
                  <a:pt x="383765" y="36004"/>
                </a:lnTo>
                <a:lnTo>
                  <a:pt x="36014" y="383730"/>
                </a:lnTo>
                <a:lnTo>
                  <a:pt x="9003" y="424398"/>
                </a:lnTo>
                <a:lnTo>
                  <a:pt x="0" y="470662"/>
                </a:lnTo>
                <a:lnTo>
                  <a:pt x="9003" y="516925"/>
                </a:lnTo>
                <a:lnTo>
                  <a:pt x="36014" y="557593"/>
                </a:lnTo>
                <a:lnTo>
                  <a:pt x="383765" y="905446"/>
                </a:lnTo>
                <a:lnTo>
                  <a:pt x="424433" y="932449"/>
                </a:lnTo>
                <a:lnTo>
                  <a:pt x="470696" y="941451"/>
                </a:lnTo>
                <a:lnTo>
                  <a:pt x="516960" y="932449"/>
                </a:lnTo>
                <a:lnTo>
                  <a:pt x="557628" y="905446"/>
                </a:lnTo>
                <a:lnTo>
                  <a:pt x="905354" y="557593"/>
                </a:lnTo>
                <a:lnTo>
                  <a:pt x="932357" y="516925"/>
                </a:lnTo>
                <a:lnTo>
                  <a:pt x="941358" y="470662"/>
                </a:lnTo>
                <a:lnTo>
                  <a:pt x="932357" y="424398"/>
                </a:lnTo>
                <a:lnTo>
                  <a:pt x="905354" y="383730"/>
                </a:lnTo>
                <a:lnTo>
                  <a:pt x="557628" y="36004"/>
                </a:lnTo>
                <a:lnTo>
                  <a:pt x="516960" y="9001"/>
                </a:lnTo>
                <a:lnTo>
                  <a:pt x="47069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35569" y="71824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5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00"/>
                </a:lnTo>
                <a:lnTo>
                  <a:pt x="0" y="470677"/>
                </a:lnTo>
                <a:lnTo>
                  <a:pt x="9001" y="516979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79"/>
                </a:lnTo>
                <a:lnTo>
                  <a:pt x="941324" y="470677"/>
                </a:lnTo>
                <a:lnTo>
                  <a:pt x="932322" y="424400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0259" y="136861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9706" y="136861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5" h="941705">
                <a:moveTo>
                  <a:pt x="470696" y="0"/>
                </a:moveTo>
                <a:lnTo>
                  <a:pt x="424433" y="9001"/>
                </a:lnTo>
                <a:lnTo>
                  <a:pt x="383765" y="36004"/>
                </a:lnTo>
                <a:lnTo>
                  <a:pt x="36014" y="383730"/>
                </a:lnTo>
                <a:lnTo>
                  <a:pt x="9003" y="424398"/>
                </a:lnTo>
                <a:lnTo>
                  <a:pt x="0" y="470661"/>
                </a:lnTo>
                <a:lnTo>
                  <a:pt x="9003" y="516925"/>
                </a:lnTo>
                <a:lnTo>
                  <a:pt x="36014" y="557593"/>
                </a:lnTo>
                <a:lnTo>
                  <a:pt x="383765" y="905319"/>
                </a:lnTo>
                <a:lnTo>
                  <a:pt x="424433" y="932322"/>
                </a:lnTo>
                <a:lnTo>
                  <a:pt x="470696" y="941324"/>
                </a:lnTo>
                <a:lnTo>
                  <a:pt x="516960" y="932322"/>
                </a:lnTo>
                <a:lnTo>
                  <a:pt x="557628" y="905319"/>
                </a:lnTo>
                <a:lnTo>
                  <a:pt x="905354" y="557593"/>
                </a:lnTo>
                <a:lnTo>
                  <a:pt x="932357" y="516925"/>
                </a:lnTo>
                <a:lnTo>
                  <a:pt x="941358" y="470662"/>
                </a:lnTo>
                <a:lnTo>
                  <a:pt x="932357" y="424398"/>
                </a:lnTo>
                <a:lnTo>
                  <a:pt x="905354" y="383730"/>
                </a:lnTo>
                <a:lnTo>
                  <a:pt x="557628" y="36004"/>
                </a:lnTo>
                <a:lnTo>
                  <a:pt x="516960" y="9001"/>
                </a:lnTo>
                <a:lnTo>
                  <a:pt x="47069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86087" y="71824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00"/>
                </a:lnTo>
                <a:lnTo>
                  <a:pt x="0" y="470677"/>
                </a:lnTo>
                <a:lnTo>
                  <a:pt x="9001" y="516979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79"/>
                </a:lnTo>
                <a:lnTo>
                  <a:pt x="941324" y="470677"/>
                </a:lnTo>
                <a:lnTo>
                  <a:pt x="932322" y="424400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9260" y="0"/>
            <a:ext cx="825500" cy="361950"/>
          </a:xfrm>
          <a:custGeom>
            <a:avLst/>
            <a:gdLst/>
            <a:ahLst/>
            <a:cxnLst/>
            <a:rect l="l" t="t" r="r" b="b"/>
            <a:pathLst>
              <a:path w="825500" h="361950">
                <a:moveTo>
                  <a:pt x="825372" y="0"/>
                </a:moveTo>
                <a:lnTo>
                  <a:pt x="0" y="0"/>
                </a:lnTo>
                <a:lnTo>
                  <a:pt x="325754" y="325754"/>
                </a:lnTo>
                <a:lnTo>
                  <a:pt x="366422" y="352758"/>
                </a:lnTo>
                <a:lnTo>
                  <a:pt x="412686" y="361759"/>
                </a:lnTo>
                <a:lnTo>
                  <a:pt x="458950" y="352758"/>
                </a:lnTo>
                <a:lnTo>
                  <a:pt x="499617" y="325754"/>
                </a:lnTo>
                <a:lnTo>
                  <a:pt x="8253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9785" y="0"/>
            <a:ext cx="825500" cy="361950"/>
          </a:xfrm>
          <a:custGeom>
            <a:avLst/>
            <a:gdLst/>
            <a:ahLst/>
            <a:cxnLst/>
            <a:rect l="l" t="t" r="r" b="b"/>
            <a:pathLst>
              <a:path w="825500" h="361950">
                <a:moveTo>
                  <a:pt x="825491" y="0"/>
                </a:moveTo>
                <a:lnTo>
                  <a:pt x="0" y="0"/>
                </a:lnTo>
                <a:lnTo>
                  <a:pt x="325873" y="325754"/>
                </a:lnTo>
                <a:lnTo>
                  <a:pt x="366541" y="352758"/>
                </a:lnTo>
                <a:lnTo>
                  <a:pt x="412805" y="361759"/>
                </a:lnTo>
                <a:lnTo>
                  <a:pt x="459069" y="352758"/>
                </a:lnTo>
                <a:lnTo>
                  <a:pt x="499736" y="325754"/>
                </a:lnTo>
                <a:lnTo>
                  <a:pt x="82549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0134"/>
            <a:ext cx="556260" cy="941705"/>
          </a:xfrm>
          <a:custGeom>
            <a:avLst/>
            <a:gdLst/>
            <a:ahLst/>
            <a:cxnLst/>
            <a:rect l="l" t="t" r="r" b="b"/>
            <a:pathLst>
              <a:path w="556260" h="941705">
                <a:moveTo>
                  <a:pt x="85227" y="0"/>
                </a:moveTo>
                <a:lnTo>
                  <a:pt x="38963" y="9001"/>
                </a:lnTo>
                <a:lnTo>
                  <a:pt x="0" y="34870"/>
                </a:lnTo>
                <a:lnTo>
                  <a:pt x="0" y="906456"/>
                </a:lnTo>
                <a:lnTo>
                  <a:pt x="38963" y="932394"/>
                </a:lnTo>
                <a:lnTo>
                  <a:pt x="85227" y="941419"/>
                </a:lnTo>
                <a:lnTo>
                  <a:pt x="131491" y="932394"/>
                </a:lnTo>
                <a:lnTo>
                  <a:pt x="172161" y="905319"/>
                </a:lnTo>
                <a:lnTo>
                  <a:pt x="519887" y="557593"/>
                </a:lnTo>
                <a:lnTo>
                  <a:pt x="546897" y="516925"/>
                </a:lnTo>
                <a:lnTo>
                  <a:pt x="555901" y="470662"/>
                </a:lnTo>
                <a:lnTo>
                  <a:pt x="546897" y="424398"/>
                </a:lnTo>
                <a:lnTo>
                  <a:pt x="519887" y="383730"/>
                </a:lnTo>
                <a:lnTo>
                  <a:pt x="172161" y="36004"/>
                </a:lnTo>
                <a:lnTo>
                  <a:pt x="131491" y="9001"/>
                </a:lnTo>
                <a:lnTo>
                  <a:pt x="8522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65567"/>
            <a:ext cx="556260" cy="941705"/>
          </a:xfrm>
          <a:custGeom>
            <a:avLst/>
            <a:gdLst/>
            <a:ahLst/>
            <a:cxnLst/>
            <a:rect l="l" t="t" r="r" b="b"/>
            <a:pathLst>
              <a:path w="556260" h="941705">
                <a:moveTo>
                  <a:pt x="85227" y="0"/>
                </a:moveTo>
                <a:lnTo>
                  <a:pt x="38963" y="9001"/>
                </a:lnTo>
                <a:lnTo>
                  <a:pt x="0" y="34870"/>
                </a:lnTo>
                <a:lnTo>
                  <a:pt x="0" y="906453"/>
                </a:lnTo>
                <a:lnTo>
                  <a:pt x="38963" y="932322"/>
                </a:lnTo>
                <a:lnTo>
                  <a:pt x="85227" y="941324"/>
                </a:lnTo>
                <a:lnTo>
                  <a:pt x="131491" y="932322"/>
                </a:lnTo>
                <a:lnTo>
                  <a:pt x="172161" y="905319"/>
                </a:lnTo>
                <a:lnTo>
                  <a:pt x="519887" y="557593"/>
                </a:lnTo>
                <a:lnTo>
                  <a:pt x="546897" y="516925"/>
                </a:lnTo>
                <a:lnTo>
                  <a:pt x="555901" y="470662"/>
                </a:lnTo>
                <a:lnTo>
                  <a:pt x="546897" y="424398"/>
                </a:lnTo>
                <a:lnTo>
                  <a:pt x="519887" y="383730"/>
                </a:lnTo>
                <a:lnTo>
                  <a:pt x="172161" y="36004"/>
                </a:lnTo>
                <a:lnTo>
                  <a:pt x="131491" y="9001"/>
                </a:lnTo>
                <a:lnTo>
                  <a:pt x="85227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398" y="715200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5" h="941705">
                <a:moveTo>
                  <a:pt x="470677" y="0"/>
                </a:moveTo>
                <a:lnTo>
                  <a:pt x="424413" y="9001"/>
                </a:lnTo>
                <a:lnTo>
                  <a:pt x="383740" y="36004"/>
                </a:lnTo>
                <a:lnTo>
                  <a:pt x="36014" y="383730"/>
                </a:lnTo>
                <a:lnTo>
                  <a:pt x="9003" y="424398"/>
                </a:lnTo>
                <a:lnTo>
                  <a:pt x="0" y="470662"/>
                </a:lnTo>
                <a:lnTo>
                  <a:pt x="9003" y="516925"/>
                </a:lnTo>
                <a:lnTo>
                  <a:pt x="36014" y="557593"/>
                </a:lnTo>
                <a:lnTo>
                  <a:pt x="383740" y="905446"/>
                </a:lnTo>
                <a:lnTo>
                  <a:pt x="424413" y="932449"/>
                </a:lnTo>
                <a:lnTo>
                  <a:pt x="470677" y="941451"/>
                </a:lnTo>
                <a:lnTo>
                  <a:pt x="516942" y="932449"/>
                </a:lnTo>
                <a:lnTo>
                  <a:pt x="557615" y="905446"/>
                </a:lnTo>
                <a:lnTo>
                  <a:pt x="905341" y="557593"/>
                </a:lnTo>
                <a:lnTo>
                  <a:pt x="932352" y="516925"/>
                </a:lnTo>
                <a:lnTo>
                  <a:pt x="941355" y="470662"/>
                </a:lnTo>
                <a:lnTo>
                  <a:pt x="932352" y="424398"/>
                </a:lnTo>
                <a:lnTo>
                  <a:pt x="905341" y="383730"/>
                </a:lnTo>
                <a:lnTo>
                  <a:pt x="557615" y="36004"/>
                </a:lnTo>
                <a:lnTo>
                  <a:pt x="516942" y="9001"/>
                </a:lnTo>
                <a:lnTo>
                  <a:pt x="4706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302" y="0"/>
            <a:ext cx="819150" cy="358775"/>
          </a:xfrm>
          <a:custGeom>
            <a:avLst/>
            <a:gdLst/>
            <a:ahLst/>
            <a:cxnLst/>
            <a:rect l="l" t="t" r="r" b="b"/>
            <a:pathLst>
              <a:path w="819150" h="358775">
                <a:moveTo>
                  <a:pt x="819054" y="0"/>
                </a:moveTo>
                <a:lnTo>
                  <a:pt x="0" y="0"/>
                </a:lnTo>
                <a:lnTo>
                  <a:pt x="322589" y="322706"/>
                </a:lnTo>
                <a:lnTo>
                  <a:pt x="363262" y="349710"/>
                </a:lnTo>
                <a:lnTo>
                  <a:pt x="409527" y="358711"/>
                </a:lnTo>
                <a:lnTo>
                  <a:pt x="455791" y="349710"/>
                </a:lnTo>
                <a:lnTo>
                  <a:pt x="496464" y="322706"/>
                </a:lnTo>
                <a:lnTo>
                  <a:pt x="819054" y="0"/>
                </a:lnTo>
                <a:close/>
              </a:path>
            </a:pathLst>
          </a:custGeom>
          <a:solidFill>
            <a:srgbClr val="D9D9D9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9559" y="2434463"/>
            <a:ext cx="5161915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Контакты</a:t>
            </a:r>
            <a:endParaRPr sz="2400" dirty="0">
              <a:latin typeface="Montserrat"/>
              <a:cs typeface="Montserrat"/>
            </a:endParaRPr>
          </a:p>
          <a:p>
            <a:pPr marL="94615">
              <a:lnSpc>
                <a:spcPct val="100000"/>
              </a:lnSpc>
              <a:spcBef>
                <a:spcPts val="2150"/>
              </a:spcBef>
            </a:pPr>
            <a:r>
              <a:rPr sz="2000" b="1" dirty="0">
                <a:solidFill>
                  <a:srgbClr val="FFCA00"/>
                </a:solidFill>
                <a:latin typeface="Montserrat SemiBold"/>
                <a:cs typeface="Montserrat SemiBold"/>
              </a:rPr>
              <a:t>Инвестиционные</a:t>
            </a:r>
            <a:r>
              <a:rPr sz="2000" b="1" spc="-85" dirty="0">
                <a:solidFill>
                  <a:srgbClr val="FFCA00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FFCA00"/>
                </a:solidFill>
                <a:latin typeface="Montserrat SemiBold"/>
                <a:cs typeface="Montserrat SemiBold"/>
              </a:rPr>
              <a:t>уполномоченные</a:t>
            </a:r>
            <a:endParaRPr sz="2000" dirty="0">
              <a:latin typeface="Montserrat SemiBold"/>
              <a:cs typeface="Montserrat SemiBold"/>
            </a:endParaRPr>
          </a:p>
          <a:p>
            <a:pPr marL="736600">
              <a:lnSpc>
                <a:spcPct val="100000"/>
              </a:lnSpc>
              <a:spcBef>
                <a:spcPts val="865"/>
              </a:spcBef>
            </a:pPr>
            <a:r>
              <a:rPr lang="ru-RU" sz="1600" b="1" spc="-10" dirty="0" smtClean="0">
                <a:solidFill>
                  <a:srgbClr val="2B2A29"/>
                </a:solidFill>
                <a:latin typeface="Montserrat SemiBold"/>
                <a:cs typeface="Montserrat SemiBold"/>
              </a:rPr>
              <a:t>Штанов Сергей Вадимович</a:t>
            </a:r>
            <a:endParaRPr sz="1600" dirty="0">
              <a:latin typeface="Montserrat SemiBold"/>
              <a:cs typeface="Montserrat SemiBold"/>
            </a:endParaRPr>
          </a:p>
          <a:p>
            <a:pPr marL="745490" marR="508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заместитель Главы Администрации Гаврилов-Ямского  муниципального</a:t>
            </a:r>
            <a:r>
              <a:rPr sz="1200" spc="-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округа</a:t>
            </a:r>
            <a:endParaRPr sz="12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7823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Телефон:  8(48534)</a:t>
            </a:r>
            <a:r>
              <a:rPr sz="1200" spc="-13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2-19-59</a:t>
            </a:r>
            <a:endParaRPr sz="12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80137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Эл.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почта: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  <a:hlinkClick r:id="rId5"/>
              </a:rPr>
              <a:t>zam3.gavyam@yarregion.ru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16177" y="5559297"/>
            <a:ext cx="5035550" cy="354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Усков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Артем</a:t>
            </a:r>
            <a:r>
              <a:rPr sz="1600" b="1" spc="-5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Евгеньевич</a:t>
            </a:r>
            <a:endParaRPr sz="1600">
              <a:latin typeface="Montserrat SemiBold"/>
              <a:cs typeface="Montserrat SemiBold"/>
            </a:endParaRPr>
          </a:p>
          <a:p>
            <a:pPr marL="3556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первый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заместитель Главы Администрации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города</a:t>
            </a:r>
            <a:r>
              <a:rPr sz="1200" spc="-2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Гаврилов-</a:t>
            </a:r>
            <a:endParaRPr sz="1200">
              <a:latin typeface="Montserrat"/>
              <a:cs typeface="Montserrat"/>
            </a:endParaRPr>
          </a:p>
          <a:p>
            <a:pPr marL="3556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Ям</a:t>
            </a:r>
            <a:endParaRPr sz="1200">
              <a:latin typeface="Montserrat"/>
              <a:cs typeface="Montserrat"/>
            </a:endParaRPr>
          </a:p>
          <a:p>
            <a:pPr marL="28575">
              <a:lnSpc>
                <a:spcPct val="100000"/>
              </a:lnSpc>
              <a:spcBef>
                <a:spcPts val="1145"/>
              </a:spcBef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Телефон: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8(48534)</a:t>
            </a:r>
            <a:r>
              <a:rPr sz="12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2-32-86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Электронная почта:</a:t>
            </a:r>
            <a:r>
              <a:rPr sz="1200" spc="6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  <a:hlinkClick r:id="rId6"/>
              </a:rPr>
              <a:t>zamgp.gavyam@yarregion.ru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Вехтер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Анна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Владимировна</a:t>
            </a:r>
            <a:endParaRPr sz="1600">
              <a:latin typeface="Montserrat SemiBold"/>
              <a:cs typeface="Montserrat SemiBold"/>
            </a:endParaRPr>
          </a:p>
          <a:p>
            <a:pPr marL="12700" marR="133985" indent="47625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начальник отдела экономики, предпринимательской  деятельности, инвестиций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сельского хозяйства  Администрации Гаврилов-Ямского муниципального</a:t>
            </a:r>
            <a:r>
              <a:rPr sz="1200" spc="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округа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Телефон: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8(48534)</a:t>
            </a:r>
            <a:r>
              <a:rPr sz="12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2-32-51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Электронная почта:</a:t>
            </a:r>
            <a:r>
              <a:rPr sz="1200" spc="5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  <a:hlinkClick r:id="rId7"/>
              </a:rPr>
              <a:t>oepdi.gavyam@yarregion.ru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35735" y="6365747"/>
            <a:ext cx="347472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2772" y="5530596"/>
            <a:ext cx="559308" cy="559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0119" y="6745223"/>
            <a:ext cx="324612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1247" y="5492496"/>
            <a:ext cx="559308" cy="559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5735" y="8357616"/>
            <a:ext cx="347472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2772" y="7315200"/>
            <a:ext cx="559308" cy="559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0119" y="8819388"/>
            <a:ext cx="324612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121146" y="9355718"/>
            <a:ext cx="20002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27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90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3335" y="1756918"/>
            <a:ext cx="2439035" cy="142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65" algn="just">
              <a:lnSpc>
                <a:spcPct val="100000"/>
              </a:lnSpc>
            </a:pPr>
            <a:r>
              <a:rPr sz="1800" b="1" spc="-5" dirty="0">
                <a:solidFill>
                  <a:srgbClr val="2B2A29"/>
                </a:solidFill>
                <a:latin typeface="Montserrat"/>
                <a:cs typeface="Montserrat"/>
              </a:rPr>
              <a:t>Андрей</a:t>
            </a:r>
            <a:r>
              <a:rPr sz="1800" b="1" spc="-4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800" b="1" spc="-5" dirty="0">
                <a:solidFill>
                  <a:srgbClr val="2B2A29"/>
                </a:solidFill>
                <a:latin typeface="Montserrat"/>
                <a:cs typeface="Montserrat"/>
              </a:rPr>
              <a:t>Борисович  Сергеичев</a:t>
            </a:r>
            <a:endParaRPr sz="1800">
              <a:latin typeface="Montserrat"/>
              <a:cs typeface="Montserrat"/>
            </a:endParaRPr>
          </a:p>
          <a:p>
            <a:pPr marL="12700" marR="5080" algn="just">
              <a:lnSpc>
                <a:spcPct val="100000"/>
              </a:lnSpc>
              <a:spcBef>
                <a:spcPts val="1695"/>
              </a:spcBef>
            </a:pPr>
            <a:r>
              <a:rPr sz="1400" b="1" dirty="0">
                <a:solidFill>
                  <a:srgbClr val="2B2A29"/>
                </a:solidFill>
                <a:latin typeface="Montserrat"/>
                <a:cs typeface="Montserrat"/>
              </a:rPr>
              <a:t>Глава</a:t>
            </a:r>
            <a:r>
              <a:rPr sz="1400" b="1" spc="-5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2B2A29"/>
                </a:solidFill>
                <a:latin typeface="Montserrat"/>
                <a:cs typeface="Montserrat"/>
              </a:rPr>
              <a:t>Гаврилов-Ямского  муниципального округа  Ярославской</a:t>
            </a:r>
            <a:r>
              <a:rPr sz="1400" b="1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2B2A29"/>
                </a:solidFill>
                <a:latin typeface="Montserrat"/>
                <a:cs typeface="Montserrat"/>
              </a:rPr>
              <a:t>области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2864" y="1463039"/>
            <a:ext cx="0" cy="2127885"/>
          </a:xfrm>
          <a:custGeom>
            <a:avLst/>
            <a:gdLst/>
            <a:ahLst/>
            <a:cxnLst/>
            <a:rect l="l" t="t" r="r" b="b"/>
            <a:pathLst>
              <a:path h="2127885">
                <a:moveTo>
                  <a:pt x="0" y="0"/>
                </a:moveTo>
                <a:lnTo>
                  <a:pt x="0" y="2127504"/>
                </a:lnTo>
              </a:path>
            </a:pathLst>
          </a:custGeom>
          <a:ln w="4571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3974591"/>
            <a:ext cx="5574665" cy="556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Уважаемый</a:t>
            </a:r>
            <a:r>
              <a:rPr sz="1200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инвестор!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Гаврилов-Ямский муниципальный округ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-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это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не только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земля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с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уникальной</a:t>
            </a:r>
            <a:r>
              <a:rPr sz="1200" spc="3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культурой 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богатейшей историей, но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один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из 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перспективных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районов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Ярославской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области.</a:t>
            </a:r>
            <a:endParaRPr sz="1200">
              <a:latin typeface="Montserrat"/>
              <a:cs typeface="Montserrat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Успешность развития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района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во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многом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определяется  состоянием нашей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экономики,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основу которой составляет  промышленность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сфере машиностроения, обрабатывающих  производств,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а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также сельское</a:t>
            </a:r>
            <a:r>
              <a:rPr sz="1200" spc="-3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хозяйство.</a:t>
            </a:r>
            <a:endParaRPr sz="1200">
              <a:latin typeface="Montserrat"/>
              <a:cs typeface="Montserrat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 2023 году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так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же,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как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в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предыдущие годы, проводилась  работа по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улучшению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социальной сферы,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благоустройству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района,  по развитию инвестиционной привлекательности,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развитию 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образования, здравоохранения, культуры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</a:t>
            </a:r>
            <a:r>
              <a:rPr sz="1200" spc="3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спорта.</a:t>
            </a:r>
            <a:endParaRPr sz="1200">
              <a:latin typeface="Montserrat"/>
              <a:cs typeface="Montserrat"/>
            </a:endParaRPr>
          </a:p>
          <a:p>
            <a:pPr marL="12700" marR="6985" indent="457200" algn="just">
              <a:lnSpc>
                <a:spcPct val="100000"/>
              </a:lnSpc>
              <a:tabLst>
                <a:tab pos="2460625" algn="l"/>
                <a:tab pos="4298950" algn="l"/>
              </a:tabLst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Экономиче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а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я	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а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бил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ь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но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ь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,	бл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а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го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п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ри</a:t>
            </a:r>
            <a:r>
              <a:rPr sz="1200" spc="5" dirty="0">
                <a:solidFill>
                  <a:srgbClr val="2B2A29"/>
                </a:solidFill>
                <a:latin typeface="Montserrat"/>
                <a:cs typeface="Montserrat"/>
              </a:rPr>
              <a:t>я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ый 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инвестиционный климат, функционирование территории  опережающего развития «Гаврилов-Ям»,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относительно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недорогой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уровень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трудовых</a:t>
            </a:r>
            <a:r>
              <a:rPr sz="1200" spc="3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ресурсов</a:t>
            </a:r>
            <a:r>
              <a:rPr sz="1200" spc="3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развитая</a:t>
            </a:r>
            <a:r>
              <a:rPr sz="1200" spc="3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инфраструктура  гарантируют инвесторам эффективное вложение средств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  развитие инвестиционной</a:t>
            </a:r>
            <a:r>
              <a:rPr sz="12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деятельности.</a:t>
            </a:r>
            <a:endParaRPr sz="1200">
              <a:latin typeface="Montserrat"/>
              <a:cs typeface="Montserrat"/>
            </a:endParaRPr>
          </a:p>
          <a:p>
            <a:pPr marL="12700" marR="6350" indent="45720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Администрация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района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обеспечивает создание оптимальных  условий для успешного ведения бизнеса,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 том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числе оперативное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решение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вопросов, прозрачность процессов, открытый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 диалог.</a:t>
            </a:r>
            <a:endParaRPr sz="1200">
              <a:latin typeface="Montserrat"/>
              <a:cs typeface="Montserrat"/>
            </a:endParaRPr>
          </a:p>
          <a:p>
            <a:pPr marL="12700" marR="6985" indent="457200" algn="just">
              <a:lnSpc>
                <a:spcPct val="10000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Мы заинтересованы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 том, </a:t>
            </a:r>
            <a:r>
              <a:rPr sz="1200" spc="-10" dirty="0">
                <a:solidFill>
                  <a:srgbClr val="2B2A29"/>
                </a:solidFill>
                <a:latin typeface="Montserrat"/>
                <a:cs typeface="Montserrat"/>
              </a:rPr>
              <a:t>чтобы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Ваш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бизнес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был 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эффективным, стабильным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и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безопасным, что будет способствовать </a:t>
            </a:r>
            <a:r>
              <a:rPr sz="1200" spc="3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развитию экономики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района и улучшению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качества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жизни его  жителей.</a:t>
            </a:r>
            <a:endParaRPr sz="1200">
              <a:latin typeface="Montserrat"/>
              <a:cs typeface="Montserrat"/>
            </a:endParaRPr>
          </a:p>
          <a:p>
            <a:pPr marL="1322070" marR="1318895" algn="ctr">
              <a:lnSpc>
                <a:spcPts val="1440"/>
              </a:lnSpc>
              <a:spcBef>
                <a:spcPts val="45"/>
              </a:spcBef>
            </a:pPr>
            <a:r>
              <a:rPr sz="1250" i="1" spc="60" dirty="0">
                <a:solidFill>
                  <a:srgbClr val="2B2A29"/>
                </a:solidFill>
                <a:latin typeface="Noto Sans"/>
                <a:cs typeface="Noto Sans"/>
              </a:rPr>
              <a:t>Приглашаем</a:t>
            </a:r>
            <a:r>
              <a:rPr sz="1250" i="1" spc="-35" dirty="0">
                <a:solidFill>
                  <a:srgbClr val="2B2A29"/>
                </a:solidFill>
                <a:latin typeface="Noto Sans"/>
                <a:cs typeface="Noto Sans"/>
              </a:rPr>
              <a:t> </a:t>
            </a:r>
            <a:r>
              <a:rPr sz="1250" i="1" spc="80" dirty="0">
                <a:solidFill>
                  <a:srgbClr val="2B2A29"/>
                </a:solidFill>
                <a:latin typeface="Noto Sans"/>
                <a:cs typeface="Noto Sans"/>
              </a:rPr>
              <a:t>Вас</a:t>
            </a:r>
            <a:r>
              <a:rPr sz="1250" i="1" spc="-20" dirty="0">
                <a:solidFill>
                  <a:srgbClr val="2B2A29"/>
                </a:solidFill>
                <a:latin typeface="Noto Sans"/>
                <a:cs typeface="Noto Sans"/>
              </a:rPr>
              <a:t> </a:t>
            </a:r>
            <a:r>
              <a:rPr sz="1250" i="1" spc="85" dirty="0">
                <a:solidFill>
                  <a:srgbClr val="2B2A29"/>
                </a:solidFill>
                <a:latin typeface="Noto Sans"/>
                <a:cs typeface="Noto Sans"/>
              </a:rPr>
              <a:t>к</a:t>
            </a:r>
            <a:r>
              <a:rPr sz="1250" i="1" spc="-25" dirty="0">
                <a:solidFill>
                  <a:srgbClr val="2B2A29"/>
                </a:solidFill>
                <a:latin typeface="Noto Sans"/>
                <a:cs typeface="Noto Sans"/>
              </a:rPr>
              <a:t> </a:t>
            </a:r>
            <a:r>
              <a:rPr sz="1250" i="1" spc="60" dirty="0">
                <a:solidFill>
                  <a:srgbClr val="2B2A29"/>
                </a:solidFill>
                <a:latin typeface="Noto Sans"/>
                <a:cs typeface="Noto Sans"/>
              </a:rPr>
              <a:t>долгосрочному</a:t>
            </a:r>
            <a:r>
              <a:rPr sz="1250" i="1" spc="-35" dirty="0">
                <a:solidFill>
                  <a:srgbClr val="2B2A29"/>
                </a:solidFill>
                <a:latin typeface="Noto Sans"/>
                <a:cs typeface="Noto Sans"/>
              </a:rPr>
              <a:t> </a:t>
            </a:r>
            <a:r>
              <a:rPr sz="1250" i="1" spc="100" dirty="0">
                <a:solidFill>
                  <a:srgbClr val="2B2A29"/>
                </a:solidFill>
                <a:latin typeface="Noto Sans"/>
                <a:cs typeface="Noto Sans"/>
              </a:rPr>
              <a:t>и  </a:t>
            </a:r>
            <a:r>
              <a:rPr sz="1250" i="1" spc="55" dirty="0">
                <a:solidFill>
                  <a:srgbClr val="2B2A29"/>
                </a:solidFill>
                <a:latin typeface="Noto Sans"/>
                <a:cs typeface="Noto Sans"/>
              </a:rPr>
              <a:t>взаимовыгодному</a:t>
            </a:r>
            <a:r>
              <a:rPr sz="1250" i="1" spc="-65" dirty="0">
                <a:solidFill>
                  <a:srgbClr val="2B2A29"/>
                </a:solidFill>
                <a:latin typeface="Noto Sans"/>
                <a:cs typeface="Noto Sans"/>
              </a:rPr>
              <a:t> </a:t>
            </a:r>
            <a:r>
              <a:rPr sz="1250" i="1" spc="-10" dirty="0">
                <a:solidFill>
                  <a:srgbClr val="2B2A29"/>
                </a:solidFill>
                <a:latin typeface="Noto Sans"/>
                <a:cs typeface="Noto Sans"/>
              </a:rPr>
              <a:t>сотрудничеству!</a:t>
            </a:r>
            <a:endParaRPr sz="125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R="59055" algn="r">
              <a:lnSpc>
                <a:spcPct val="100000"/>
              </a:lnSpc>
            </a:pPr>
            <a:r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3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448" y="449833"/>
            <a:ext cx="42983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Обращение главы</a:t>
            </a:r>
            <a:r>
              <a:rPr sz="2400" b="1" spc="-13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округа  к</a:t>
            </a:r>
            <a:r>
              <a:rPr sz="2400" b="1" spc="-114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инвестору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" y="1459991"/>
            <a:ext cx="2157984" cy="21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7763" y="3902202"/>
            <a:ext cx="3605529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Общая</a:t>
            </a:r>
            <a:endParaRPr sz="3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хар</a:t>
            </a:r>
            <a:r>
              <a:rPr sz="3200" b="1" spc="-10" dirty="0">
                <a:solidFill>
                  <a:srgbClr val="3C3C3B"/>
                </a:solidFill>
                <a:latin typeface="Montserrat"/>
                <a:cs typeface="Montserrat"/>
              </a:rPr>
              <a:t>а</a:t>
            </a:r>
            <a:r>
              <a:rPr sz="3200" b="1" dirty="0">
                <a:solidFill>
                  <a:srgbClr val="3C3C3B"/>
                </a:solidFill>
                <a:latin typeface="Montserrat"/>
                <a:cs typeface="Montserrat"/>
              </a:rPr>
              <a:t>ктеристика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608" y="3051809"/>
            <a:ext cx="77406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E7E7E"/>
                </a:solidFill>
                <a:latin typeface="Montserrat"/>
                <a:cs typeface="Montserrat"/>
              </a:rPr>
              <a:t>(на</a:t>
            </a:r>
            <a:r>
              <a:rPr sz="800" spc="155" dirty="0">
                <a:solidFill>
                  <a:srgbClr val="7E7E7E"/>
                </a:solidFill>
                <a:latin typeface="Montserrat"/>
                <a:cs typeface="Montserrat"/>
              </a:rPr>
              <a:t> </a:t>
            </a:r>
            <a:r>
              <a:rPr sz="800" spc="-5" dirty="0">
                <a:solidFill>
                  <a:srgbClr val="7E7E7E"/>
                </a:solidFill>
                <a:latin typeface="Montserrat"/>
                <a:cs typeface="Montserrat"/>
              </a:rPr>
              <a:t>01.01.2024)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3722" y="992886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0"/>
                </a:moveTo>
                <a:lnTo>
                  <a:pt x="0" y="759079"/>
                </a:lnTo>
              </a:path>
            </a:pathLst>
          </a:custGeom>
          <a:ln w="3810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1077" y="1584959"/>
            <a:ext cx="14890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Население</a:t>
            </a:r>
            <a:r>
              <a:rPr sz="1200" spc="-65" dirty="0">
                <a:solidFill>
                  <a:srgbClr val="0C0C0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округа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8801" y="1146809"/>
            <a:ext cx="55118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тыс</a:t>
            </a:r>
            <a:r>
              <a:rPr sz="10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чел.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102" y="2155698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0"/>
                </a:moveTo>
                <a:lnTo>
                  <a:pt x="0" y="679323"/>
                </a:lnTo>
              </a:path>
            </a:pathLst>
          </a:custGeom>
          <a:ln w="3810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1077" y="2150871"/>
            <a:ext cx="1572260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>
              <a:lnSpc>
                <a:spcPct val="100000"/>
              </a:lnSpc>
            </a:pPr>
            <a:r>
              <a:rPr sz="2600" b="1" dirty="0">
                <a:solidFill>
                  <a:srgbClr val="FFCA00"/>
                </a:solidFill>
                <a:latin typeface="Montserrat"/>
                <a:cs typeface="Montserrat"/>
              </a:rPr>
              <a:t>12,7</a:t>
            </a:r>
            <a:endParaRPr sz="2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Занятое</a:t>
            </a:r>
            <a:r>
              <a:rPr sz="1200" spc="-55" dirty="0">
                <a:solidFill>
                  <a:srgbClr val="0C0C0C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население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3167" y="2130551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234695" y="0"/>
                </a:moveTo>
                <a:lnTo>
                  <a:pt x="187397" y="4766"/>
                </a:lnTo>
                <a:lnTo>
                  <a:pt x="143342" y="18436"/>
                </a:lnTo>
                <a:lnTo>
                  <a:pt x="103476" y="40069"/>
                </a:lnTo>
                <a:lnTo>
                  <a:pt x="68741" y="68722"/>
                </a:lnTo>
                <a:lnTo>
                  <a:pt x="40083" y="103454"/>
                </a:lnTo>
                <a:lnTo>
                  <a:pt x="18443" y="143321"/>
                </a:lnTo>
                <a:lnTo>
                  <a:pt x="4768" y="187382"/>
                </a:lnTo>
                <a:lnTo>
                  <a:pt x="0" y="234696"/>
                </a:lnTo>
                <a:lnTo>
                  <a:pt x="4768" y="282009"/>
                </a:lnTo>
                <a:lnTo>
                  <a:pt x="18443" y="326070"/>
                </a:lnTo>
                <a:lnTo>
                  <a:pt x="40083" y="365937"/>
                </a:lnTo>
                <a:lnTo>
                  <a:pt x="68741" y="400669"/>
                </a:lnTo>
                <a:lnTo>
                  <a:pt x="103476" y="429322"/>
                </a:lnTo>
                <a:lnTo>
                  <a:pt x="143342" y="450955"/>
                </a:lnTo>
                <a:lnTo>
                  <a:pt x="187397" y="464625"/>
                </a:lnTo>
                <a:lnTo>
                  <a:pt x="234695" y="469392"/>
                </a:lnTo>
                <a:lnTo>
                  <a:pt x="282009" y="464625"/>
                </a:lnTo>
                <a:lnTo>
                  <a:pt x="326070" y="450955"/>
                </a:lnTo>
                <a:lnTo>
                  <a:pt x="365937" y="429322"/>
                </a:lnTo>
                <a:lnTo>
                  <a:pt x="400669" y="400669"/>
                </a:lnTo>
                <a:lnTo>
                  <a:pt x="429322" y="365937"/>
                </a:lnTo>
                <a:lnTo>
                  <a:pt x="450955" y="326070"/>
                </a:lnTo>
                <a:lnTo>
                  <a:pt x="464625" y="282009"/>
                </a:lnTo>
                <a:lnTo>
                  <a:pt x="469391" y="234696"/>
                </a:lnTo>
                <a:lnTo>
                  <a:pt x="464625" y="187382"/>
                </a:lnTo>
                <a:lnTo>
                  <a:pt x="450955" y="143321"/>
                </a:lnTo>
                <a:lnTo>
                  <a:pt x="429322" y="103454"/>
                </a:lnTo>
                <a:lnTo>
                  <a:pt x="400669" y="68722"/>
                </a:lnTo>
                <a:lnTo>
                  <a:pt x="365937" y="40069"/>
                </a:lnTo>
                <a:lnTo>
                  <a:pt x="326070" y="18436"/>
                </a:lnTo>
                <a:lnTo>
                  <a:pt x="282009" y="4766"/>
                </a:lnTo>
                <a:lnTo>
                  <a:pt x="2346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8801" y="2281173"/>
            <a:ext cx="5511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тыс</a:t>
            </a:r>
            <a:r>
              <a:rPr sz="10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чел.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5255" y="2206751"/>
            <a:ext cx="583692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52620" y="1022857"/>
            <a:ext cx="59626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600" b="1" dirty="0" smtClean="0">
                <a:solidFill>
                  <a:srgbClr val="FFCA00"/>
                </a:solidFill>
                <a:latin typeface="Montserrat"/>
                <a:cs typeface="Montserrat"/>
              </a:rPr>
              <a:t>0,8</a:t>
            </a:r>
            <a:endParaRPr sz="26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6709" y="1131061"/>
            <a:ext cx="14224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%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5023" y="1584959"/>
            <a:ext cx="18116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Уровень</a:t>
            </a:r>
            <a:r>
              <a:rPr sz="1200" spc="-95" dirty="0">
                <a:solidFill>
                  <a:srgbClr val="0C0C0C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безработицы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63340" y="1002791"/>
            <a:ext cx="475615" cy="455930"/>
          </a:xfrm>
          <a:custGeom>
            <a:avLst/>
            <a:gdLst/>
            <a:ahLst/>
            <a:cxnLst/>
            <a:rect l="l" t="t" r="r" b="b"/>
            <a:pathLst>
              <a:path w="475614" h="455930">
                <a:moveTo>
                  <a:pt x="237744" y="0"/>
                </a:moveTo>
                <a:lnTo>
                  <a:pt x="189825" y="4627"/>
                </a:lnTo>
                <a:lnTo>
                  <a:pt x="145196" y="17901"/>
                </a:lnTo>
                <a:lnTo>
                  <a:pt x="104812" y="38904"/>
                </a:lnTo>
                <a:lnTo>
                  <a:pt x="69627" y="66722"/>
                </a:lnTo>
                <a:lnTo>
                  <a:pt x="40598" y="100440"/>
                </a:lnTo>
                <a:lnTo>
                  <a:pt x="18680" y="139142"/>
                </a:lnTo>
                <a:lnTo>
                  <a:pt x="4829" y="181913"/>
                </a:lnTo>
                <a:lnTo>
                  <a:pt x="0" y="227837"/>
                </a:lnTo>
                <a:lnTo>
                  <a:pt x="4829" y="273762"/>
                </a:lnTo>
                <a:lnTo>
                  <a:pt x="18680" y="316533"/>
                </a:lnTo>
                <a:lnTo>
                  <a:pt x="40598" y="355235"/>
                </a:lnTo>
                <a:lnTo>
                  <a:pt x="69627" y="388953"/>
                </a:lnTo>
                <a:lnTo>
                  <a:pt x="104812" y="416771"/>
                </a:lnTo>
                <a:lnTo>
                  <a:pt x="145196" y="437774"/>
                </a:lnTo>
                <a:lnTo>
                  <a:pt x="189825" y="451048"/>
                </a:lnTo>
                <a:lnTo>
                  <a:pt x="237744" y="455675"/>
                </a:lnTo>
                <a:lnTo>
                  <a:pt x="285662" y="451048"/>
                </a:lnTo>
                <a:lnTo>
                  <a:pt x="330291" y="437774"/>
                </a:lnTo>
                <a:lnTo>
                  <a:pt x="370675" y="416771"/>
                </a:lnTo>
                <a:lnTo>
                  <a:pt x="405860" y="388953"/>
                </a:lnTo>
                <a:lnTo>
                  <a:pt x="434889" y="355235"/>
                </a:lnTo>
                <a:lnTo>
                  <a:pt x="456807" y="316533"/>
                </a:lnTo>
                <a:lnTo>
                  <a:pt x="470658" y="273762"/>
                </a:lnTo>
                <a:lnTo>
                  <a:pt x="475488" y="227837"/>
                </a:lnTo>
                <a:lnTo>
                  <a:pt x="470658" y="181913"/>
                </a:lnTo>
                <a:lnTo>
                  <a:pt x="456807" y="139142"/>
                </a:lnTo>
                <a:lnTo>
                  <a:pt x="434889" y="100440"/>
                </a:lnTo>
                <a:lnTo>
                  <a:pt x="405860" y="66722"/>
                </a:lnTo>
                <a:lnTo>
                  <a:pt x="370675" y="38904"/>
                </a:lnTo>
                <a:lnTo>
                  <a:pt x="330291" y="17901"/>
                </a:lnTo>
                <a:lnTo>
                  <a:pt x="285662" y="4627"/>
                </a:lnTo>
                <a:lnTo>
                  <a:pt x="2377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7609" y="2132838"/>
            <a:ext cx="0" cy="702945"/>
          </a:xfrm>
          <a:custGeom>
            <a:avLst/>
            <a:gdLst/>
            <a:ahLst/>
            <a:cxnLst/>
            <a:rect l="l" t="t" r="r" b="b"/>
            <a:pathLst>
              <a:path h="702944">
                <a:moveTo>
                  <a:pt x="0" y="0"/>
                </a:moveTo>
                <a:lnTo>
                  <a:pt x="0" y="702817"/>
                </a:lnTo>
              </a:path>
            </a:pathLst>
          </a:custGeom>
          <a:ln w="3810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26709" y="2235454"/>
            <a:ext cx="5588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тыс</a:t>
            </a:r>
            <a:r>
              <a:rPr sz="10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2164" y="2150871"/>
            <a:ext cx="1428115" cy="91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>
              <a:lnSpc>
                <a:spcPct val="100000"/>
              </a:lnSpc>
            </a:pPr>
            <a:r>
              <a:rPr lang="ru-RU" sz="2600" b="1" dirty="0" smtClean="0">
                <a:solidFill>
                  <a:srgbClr val="FFCA00"/>
                </a:solidFill>
                <a:latin typeface="Montserrat"/>
                <a:cs typeface="Montserrat"/>
              </a:rPr>
              <a:t>62,1</a:t>
            </a:r>
            <a:endParaRPr sz="2600" dirty="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1030"/>
              </a:spcBef>
            </a:pP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Среднемесячная  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заработная</a:t>
            </a:r>
            <a:r>
              <a:rPr sz="1200" spc="-70" dirty="0">
                <a:solidFill>
                  <a:srgbClr val="0C0C0C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плата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70959" y="2122932"/>
            <a:ext cx="474345" cy="483234"/>
          </a:xfrm>
          <a:custGeom>
            <a:avLst/>
            <a:gdLst/>
            <a:ahLst/>
            <a:cxnLst/>
            <a:rect l="l" t="t" r="r" b="b"/>
            <a:pathLst>
              <a:path w="474345" h="483235">
                <a:moveTo>
                  <a:pt x="236981" y="0"/>
                </a:moveTo>
                <a:lnTo>
                  <a:pt x="189205" y="4909"/>
                </a:lnTo>
                <a:lnTo>
                  <a:pt x="144714" y="18990"/>
                </a:lnTo>
                <a:lnTo>
                  <a:pt x="104458" y="41268"/>
                </a:lnTo>
                <a:lnTo>
                  <a:pt x="69389" y="70770"/>
                </a:lnTo>
                <a:lnTo>
                  <a:pt x="40458" y="106523"/>
                </a:lnTo>
                <a:lnTo>
                  <a:pt x="18615" y="147554"/>
                </a:lnTo>
                <a:lnTo>
                  <a:pt x="4812" y="192888"/>
                </a:lnTo>
                <a:lnTo>
                  <a:pt x="0" y="241553"/>
                </a:lnTo>
                <a:lnTo>
                  <a:pt x="4812" y="290219"/>
                </a:lnTo>
                <a:lnTo>
                  <a:pt x="18615" y="335553"/>
                </a:lnTo>
                <a:lnTo>
                  <a:pt x="40458" y="376584"/>
                </a:lnTo>
                <a:lnTo>
                  <a:pt x="69389" y="412337"/>
                </a:lnTo>
                <a:lnTo>
                  <a:pt x="104458" y="441839"/>
                </a:lnTo>
                <a:lnTo>
                  <a:pt x="144714" y="464117"/>
                </a:lnTo>
                <a:lnTo>
                  <a:pt x="189205" y="478198"/>
                </a:lnTo>
                <a:lnTo>
                  <a:pt x="236981" y="483108"/>
                </a:lnTo>
                <a:lnTo>
                  <a:pt x="284758" y="478198"/>
                </a:lnTo>
                <a:lnTo>
                  <a:pt x="329249" y="464117"/>
                </a:lnTo>
                <a:lnTo>
                  <a:pt x="369505" y="441839"/>
                </a:lnTo>
                <a:lnTo>
                  <a:pt x="404574" y="412337"/>
                </a:lnTo>
                <a:lnTo>
                  <a:pt x="433505" y="376584"/>
                </a:lnTo>
                <a:lnTo>
                  <a:pt x="455348" y="335553"/>
                </a:lnTo>
                <a:lnTo>
                  <a:pt x="469151" y="290219"/>
                </a:lnTo>
                <a:lnTo>
                  <a:pt x="473963" y="241553"/>
                </a:lnTo>
                <a:lnTo>
                  <a:pt x="469151" y="192888"/>
                </a:lnTo>
                <a:lnTo>
                  <a:pt x="455348" y="147554"/>
                </a:lnTo>
                <a:lnTo>
                  <a:pt x="433505" y="106523"/>
                </a:lnTo>
                <a:lnTo>
                  <a:pt x="404574" y="70770"/>
                </a:lnTo>
                <a:lnTo>
                  <a:pt x="369505" y="41268"/>
                </a:lnTo>
                <a:lnTo>
                  <a:pt x="329249" y="18990"/>
                </a:lnTo>
                <a:lnTo>
                  <a:pt x="284758" y="4909"/>
                </a:lnTo>
                <a:lnTo>
                  <a:pt x="2369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4561" y="1003553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173"/>
                </a:lnTo>
              </a:path>
            </a:pathLst>
          </a:custGeom>
          <a:ln w="3810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7432" y="1074419"/>
            <a:ext cx="54102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4111" y="2200655"/>
            <a:ext cx="327660" cy="327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36491" y="3918203"/>
            <a:ext cx="1647825" cy="899160"/>
          </a:xfrm>
          <a:custGeom>
            <a:avLst/>
            <a:gdLst/>
            <a:ahLst/>
            <a:cxnLst/>
            <a:rect l="l" t="t" r="r" b="b"/>
            <a:pathLst>
              <a:path w="1647825" h="899160">
                <a:moveTo>
                  <a:pt x="1497584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749300"/>
                </a:lnTo>
                <a:lnTo>
                  <a:pt x="7636" y="796682"/>
                </a:lnTo>
                <a:lnTo>
                  <a:pt x="28903" y="837822"/>
                </a:lnTo>
                <a:lnTo>
                  <a:pt x="61337" y="870256"/>
                </a:lnTo>
                <a:lnTo>
                  <a:pt x="102477" y="891523"/>
                </a:lnTo>
                <a:lnTo>
                  <a:pt x="149860" y="899160"/>
                </a:lnTo>
                <a:lnTo>
                  <a:pt x="1497584" y="899160"/>
                </a:lnTo>
                <a:lnTo>
                  <a:pt x="1544966" y="891523"/>
                </a:lnTo>
                <a:lnTo>
                  <a:pt x="1586106" y="870256"/>
                </a:lnTo>
                <a:lnTo>
                  <a:pt x="1618540" y="837822"/>
                </a:lnTo>
                <a:lnTo>
                  <a:pt x="1639807" y="796682"/>
                </a:lnTo>
                <a:lnTo>
                  <a:pt x="1647444" y="749300"/>
                </a:lnTo>
                <a:lnTo>
                  <a:pt x="1647444" y="149860"/>
                </a:lnTo>
                <a:lnTo>
                  <a:pt x="1639807" y="102477"/>
                </a:lnTo>
                <a:lnTo>
                  <a:pt x="1618540" y="61337"/>
                </a:lnTo>
                <a:lnTo>
                  <a:pt x="1586106" y="28903"/>
                </a:lnTo>
                <a:lnTo>
                  <a:pt x="1544966" y="7636"/>
                </a:lnTo>
                <a:lnTo>
                  <a:pt x="1497584" y="0"/>
                </a:lnTo>
                <a:close/>
              </a:path>
            </a:pathLst>
          </a:custGeom>
          <a:solidFill>
            <a:srgbClr val="EA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60596" y="4034028"/>
            <a:ext cx="999490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2B2A29"/>
                </a:solidFill>
                <a:latin typeface="Montserrat"/>
                <a:cs typeface="Montserrat"/>
              </a:rPr>
              <a:t>427,2</a:t>
            </a:r>
            <a:endParaRPr sz="2700" dirty="0">
              <a:latin typeface="Montserrat"/>
              <a:cs typeface="Montserrat"/>
            </a:endParaRPr>
          </a:p>
          <a:p>
            <a:pPr marL="1905" algn="ctr">
              <a:lnSpc>
                <a:spcPct val="100000"/>
              </a:lnSpc>
              <a:spcBef>
                <a:spcPts val="550"/>
              </a:spcBef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млн</a:t>
            </a:r>
            <a:r>
              <a:rPr sz="1200" spc="-1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руб.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4715" y="3297935"/>
            <a:ext cx="5987415" cy="29845"/>
          </a:xfrm>
          <a:custGeom>
            <a:avLst/>
            <a:gdLst/>
            <a:ahLst/>
            <a:cxnLst/>
            <a:rect l="l" t="t" r="r" b="b"/>
            <a:pathLst>
              <a:path w="5987415" h="29845">
                <a:moveTo>
                  <a:pt x="0" y="29464"/>
                </a:moveTo>
                <a:lnTo>
                  <a:pt x="5987288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10411" y="1022857"/>
            <a:ext cx="85090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CA00"/>
                </a:solidFill>
                <a:latin typeface="Montserrat"/>
                <a:cs typeface="Montserrat"/>
              </a:rPr>
              <a:t>23,81</a:t>
            </a:r>
            <a:endParaRPr sz="2600">
              <a:latin typeface="Montserrat"/>
              <a:cs typeface="Montserra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5149" y="446785"/>
            <a:ext cx="185801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Население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63167" y="996696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69">
                <a:moveTo>
                  <a:pt x="234695" y="0"/>
                </a:moveTo>
                <a:lnTo>
                  <a:pt x="187397" y="4783"/>
                </a:lnTo>
                <a:lnTo>
                  <a:pt x="143342" y="18502"/>
                </a:lnTo>
                <a:lnTo>
                  <a:pt x="103476" y="40210"/>
                </a:lnTo>
                <a:lnTo>
                  <a:pt x="68741" y="68961"/>
                </a:lnTo>
                <a:lnTo>
                  <a:pt x="40083" y="103807"/>
                </a:lnTo>
                <a:lnTo>
                  <a:pt x="18443" y="143803"/>
                </a:lnTo>
                <a:lnTo>
                  <a:pt x="4768" y="188002"/>
                </a:lnTo>
                <a:lnTo>
                  <a:pt x="0" y="235457"/>
                </a:lnTo>
                <a:lnTo>
                  <a:pt x="4768" y="282913"/>
                </a:lnTo>
                <a:lnTo>
                  <a:pt x="18443" y="327112"/>
                </a:lnTo>
                <a:lnTo>
                  <a:pt x="40083" y="367108"/>
                </a:lnTo>
                <a:lnTo>
                  <a:pt x="68741" y="401954"/>
                </a:lnTo>
                <a:lnTo>
                  <a:pt x="103476" y="430705"/>
                </a:lnTo>
                <a:lnTo>
                  <a:pt x="143342" y="452413"/>
                </a:lnTo>
                <a:lnTo>
                  <a:pt x="187397" y="466132"/>
                </a:lnTo>
                <a:lnTo>
                  <a:pt x="234695" y="470915"/>
                </a:lnTo>
                <a:lnTo>
                  <a:pt x="282009" y="466132"/>
                </a:lnTo>
                <a:lnTo>
                  <a:pt x="326070" y="452413"/>
                </a:lnTo>
                <a:lnTo>
                  <a:pt x="365937" y="430705"/>
                </a:lnTo>
                <a:lnTo>
                  <a:pt x="400669" y="401954"/>
                </a:lnTo>
                <a:lnTo>
                  <a:pt x="429322" y="367108"/>
                </a:lnTo>
                <a:lnTo>
                  <a:pt x="450955" y="327112"/>
                </a:lnTo>
                <a:lnTo>
                  <a:pt x="464625" y="282913"/>
                </a:lnTo>
                <a:lnTo>
                  <a:pt x="469391" y="235457"/>
                </a:lnTo>
                <a:lnTo>
                  <a:pt x="464625" y="188002"/>
                </a:lnTo>
                <a:lnTo>
                  <a:pt x="450955" y="143803"/>
                </a:lnTo>
                <a:lnTo>
                  <a:pt x="429322" y="103807"/>
                </a:lnTo>
                <a:lnTo>
                  <a:pt x="400669" y="68961"/>
                </a:lnTo>
                <a:lnTo>
                  <a:pt x="365937" y="40210"/>
                </a:lnTo>
                <a:lnTo>
                  <a:pt x="326070" y="18502"/>
                </a:lnTo>
                <a:lnTo>
                  <a:pt x="282009" y="4783"/>
                </a:lnTo>
                <a:lnTo>
                  <a:pt x="2346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85189" y="1033018"/>
            <a:ext cx="22034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Montserrat"/>
                <a:cs typeface="Montserrat"/>
              </a:rPr>
              <a:t>S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4715" y="5573267"/>
            <a:ext cx="5987415" cy="26670"/>
          </a:xfrm>
          <a:custGeom>
            <a:avLst/>
            <a:gdLst/>
            <a:ahLst/>
            <a:cxnLst/>
            <a:rect l="l" t="t" r="r" b="b"/>
            <a:pathLst>
              <a:path w="5987415" h="26670">
                <a:moveTo>
                  <a:pt x="0" y="26162"/>
                </a:moveTo>
                <a:lnTo>
                  <a:pt x="5987288" y="0"/>
                </a:lnTo>
              </a:path>
            </a:pathLst>
          </a:custGeom>
          <a:ln w="1524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8616" y="3918203"/>
            <a:ext cx="1089660" cy="899160"/>
          </a:xfrm>
          <a:custGeom>
            <a:avLst/>
            <a:gdLst/>
            <a:ahLst/>
            <a:cxnLst/>
            <a:rect l="l" t="t" r="r" b="b"/>
            <a:pathLst>
              <a:path w="1089660" h="899160">
                <a:moveTo>
                  <a:pt x="939800" y="0"/>
                </a:moveTo>
                <a:lnTo>
                  <a:pt x="149859" y="0"/>
                </a:lnTo>
                <a:lnTo>
                  <a:pt x="102492" y="7636"/>
                </a:lnTo>
                <a:lnTo>
                  <a:pt x="61354" y="28903"/>
                </a:lnTo>
                <a:lnTo>
                  <a:pt x="28914" y="61337"/>
                </a:lnTo>
                <a:lnTo>
                  <a:pt x="7639" y="102477"/>
                </a:lnTo>
                <a:lnTo>
                  <a:pt x="0" y="149860"/>
                </a:lnTo>
                <a:lnTo>
                  <a:pt x="0" y="749300"/>
                </a:lnTo>
                <a:lnTo>
                  <a:pt x="7639" y="796682"/>
                </a:lnTo>
                <a:lnTo>
                  <a:pt x="28914" y="837822"/>
                </a:lnTo>
                <a:lnTo>
                  <a:pt x="61354" y="870256"/>
                </a:lnTo>
                <a:lnTo>
                  <a:pt x="102492" y="891523"/>
                </a:lnTo>
                <a:lnTo>
                  <a:pt x="149859" y="899160"/>
                </a:lnTo>
                <a:lnTo>
                  <a:pt x="939800" y="899160"/>
                </a:lnTo>
                <a:lnTo>
                  <a:pt x="987182" y="891523"/>
                </a:lnTo>
                <a:lnTo>
                  <a:pt x="1028322" y="870256"/>
                </a:lnTo>
                <a:lnTo>
                  <a:pt x="1060756" y="837822"/>
                </a:lnTo>
                <a:lnTo>
                  <a:pt x="1082023" y="796682"/>
                </a:lnTo>
                <a:lnTo>
                  <a:pt x="1089660" y="749300"/>
                </a:lnTo>
                <a:lnTo>
                  <a:pt x="1089660" y="149860"/>
                </a:lnTo>
                <a:lnTo>
                  <a:pt x="1082023" y="102477"/>
                </a:lnTo>
                <a:lnTo>
                  <a:pt x="1060756" y="61337"/>
                </a:lnTo>
                <a:lnTo>
                  <a:pt x="1028322" y="28903"/>
                </a:lnTo>
                <a:lnTo>
                  <a:pt x="987182" y="7636"/>
                </a:lnTo>
                <a:lnTo>
                  <a:pt x="939800" y="0"/>
                </a:lnTo>
                <a:close/>
              </a:path>
            </a:pathLst>
          </a:custGeom>
          <a:solidFill>
            <a:srgbClr val="EA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7704" y="3371977"/>
            <a:ext cx="1893570" cy="13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655" indent="-52959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Экономика</a:t>
            </a:r>
            <a:endParaRPr sz="2400" dirty="0">
              <a:latin typeface="Montserrat"/>
              <a:cs typeface="Montserrat"/>
            </a:endParaRPr>
          </a:p>
          <a:p>
            <a:pPr marR="135890" algn="ctr">
              <a:lnSpc>
                <a:spcPct val="100000"/>
              </a:lnSpc>
              <a:spcBef>
                <a:spcPts val="2330"/>
              </a:spcBef>
            </a:pPr>
            <a:r>
              <a:rPr lang="ru-RU" sz="2700" b="1" dirty="0" smtClean="0">
                <a:solidFill>
                  <a:srgbClr val="2B2A29"/>
                </a:solidFill>
                <a:latin typeface="Montserrat"/>
                <a:cs typeface="Montserrat"/>
              </a:rPr>
              <a:t>371</a:t>
            </a:r>
            <a:endParaRPr sz="2700" dirty="0">
              <a:latin typeface="Montserrat"/>
              <a:cs typeface="Montserrat"/>
            </a:endParaRPr>
          </a:p>
          <a:p>
            <a:pPr marR="133350" algn="ctr">
              <a:lnSpc>
                <a:spcPct val="100000"/>
              </a:lnSpc>
              <a:spcBef>
                <a:spcPts val="525"/>
              </a:spcBef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ед.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87221" y="6774560"/>
            <a:ext cx="395732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поселений (196 населенных</a:t>
            </a:r>
            <a:r>
              <a:rPr sz="16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пунктов)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100" y="6652259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422909" y="0"/>
                </a:moveTo>
                <a:lnTo>
                  <a:pt x="84581" y="0"/>
                </a:lnTo>
                <a:lnTo>
                  <a:pt x="51660" y="6643"/>
                </a:lnTo>
                <a:lnTo>
                  <a:pt x="24774" y="24765"/>
                </a:lnTo>
                <a:lnTo>
                  <a:pt x="6647" y="51649"/>
                </a:lnTo>
                <a:lnTo>
                  <a:pt x="0" y="84582"/>
                </a:lnTo>
                <a:lnTo>
                  <a:pt x="0" y="424434"/>
                </a:lnTo>
                <a:lnTo>
                  <a:pt x="6647" y="457366"/>
                </a:lnTo>
                <a:lnTo>
                  <a:pt x="24774" y="484251"/>
                </a:lnTo>
                <a:lnTo>
                  <a:pt x="51660" y="502372"/>
                </a:lnTo>
                <a:lnTo>
                  <a:pt x="84581" y="509016"/>
                </a:lnTo>
                <a:lnTo>
                  <a:pt x="422909" y="509016"/>
                </a:lnTo>
                <a:lnTo>
                  <a:pt x="455831" y="502372"/>
                </a:lnTo>
                <a:lnTo>
                  <a:pt x="482717" y="484251"/>
                </a:lnTo>
                <a:lnTo>
                  <a:pt x="500844" y="457366"/>
                </a:lnTo>
                <a:lnTo>
                  <a:pt x="507491" y="424434"/>
                </a:lnTo>
                <a:lnTo>
                  <a:pt x="507491" y="84582"/>
                </a:lnTo>
                <a:lnTo>
                  <a:pt x="500844" y="51649"/>
                </a:lnTo>
                <a:lnTo>
                  <a:pt x="482717" y="24765"/>
                </a:lnTo>
                <a:lnTo>
                  <a:pt x="455831" y="6643"/>
                </a:lnTo>
                <a:lnTo>
                  <a:pt x="42290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36142" y="6677406"/>
            <a:ext cx="236854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2B2A29"/>
                </a:solidFill>
                <a:latin typeface="Montserrat"/>
                <a:cs typeface="Montserrat"/>
              </a:rPr>
              <a:t>5</a:t>
            </a:r>
            <a:endParaRPr sz="2800">
              <a:latin typeface="Montserrat"/>
              <a:cs typeface="Montserra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92773" y="9355718"/>
            <a:ext cx="12890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5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3437" y="4907915"/>
            <a:ext cx="176085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Заре</a:t>
            </a:r>
            <a:r>
              <a:rPr sz="1200" spc="5" dirty="0">
                <a:solidFill>
                  <a:srgbClr val="0C0C0C"/>
                </a:solidFill>
                <a:latin typeface="Montserrat"/>
                <a:cs typeface="Montserrat"/>
              </a:rPr>
              <a:t>г</a:t>
            </a: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и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ст</a:t>
            </a: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риров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а</a:t>
            </a: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нн</a:t>
            </a:r>
            <a:r>
              <a:rPr sz="1200" spc="-10" dirty="0">
                <a:solidFill>
                  <a:srgbClr val="0C0C0C"/>
                </a:solidFill>
                <a:latin typeface="Montserrat"/>
                <a:cs typeface="Montserrat"/>
              </a:rPr>
              <a:t>ы</a:t>
            </a: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е</a:t>
            </a:r>
            <a:endParaRPr sz="12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организации</a:t>
            </a:r>
            <a:endParaRPr sz="1200">
              <a:latin typeface="Montserrat"/>
              <a:cs typeface="Montserrat"/>
            </a:endParaRPr>
          </a:p>
          <a:p>
            <a:pPr marR="635" algn="ctr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solidFill>
                  <a:srgbClr val="969392"/>
                </a:solidFill>
                <a:latin typeface="Montserrat"/>
                <a:cs typeface="Montserrat"/>
              </a:rPr>
              <a:t>(на</a:t>
            </a:r>
            <a:r>
              <a:rPr sz="900" spc="-95" dirty="0">
                <a:solidFill>
                  <a:srgbClr val="969392"/>
                </a:solidFill>
                <a:latin typeface="Montserrat"/>
                <a:cs typeface="Montserrat"/>
              </a:rPr>
              <a:t> </a:t>
            </a:r>
            <a:r>
              <a:rPr sz="900" dirty="0">
                <a:solidFill>
                  <a:srgbClr val="969392"/>
                </a:solidFill>
                <a:latin typeface="Montserrat"/>
                <a:cs typeface="Montserrat"/>
              </a:rPr>
              <a:t>01.01.2024)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2494" y="4907915"/>
            <a:ext cx="1616075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Объем</a:t>
            </a:r>
            <a:r>
              <a:rPr sz="1200" spc="-60" dirty="0">
                <a:solidFill>
                  <a:srgbClr val="0C0C0C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инвестиций</a:t>
            </a:r>
            <a:endParaRPr sz="12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C0C0C"/>
                </a:solidFill>
                <a:latin typeface="Montserrat"/>
                <a:cs typeface="Montserrat"/>
              </a:rPr>
              <a:t>в основной</a:t>
            </a:r>
            <a:r>
              <a:rPr sz="1200" spc="-120" dirty="0">
                <a:solidFill>
                  <a:srgbClr val="0C0C0C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0C0C0C"/>
                </a:solidFill>
                <a:latin typeface="Montserrat"/>
                <a:cs typeface="Montserrat"/>
              </a:rPr>
              <a:t>капитал</a:t>
            </a:r>
            <a:endParaRPr sz="1200">
              <a:latin typeface="Montserrat"/>
              <a:cs typeface="Montserrat"/>
            </a:endParaRPr>
          </a:p>
          <a:p>
            <a:pPr marL="101600" algn="ctr">
              <a:lnSpc>
                <a:spcPct val="100000"/>
              </a:lnSpc>
              <a:spcBef>
                <a:spcPts val="185"/>
              </a:spcBef>
            </a:pPr>
            <a:r>
              <a:rPr sz="900" dirty="0">
                <a:solidFill>
                  <a:srgbClr val="969392"/>
                </a:solidFill>
                <a:latin typeface="Montserrat"/>
                <a:cs typeface="Montserrat"/>
              </a:rPr>
              <a:t>(за 2023</a:t>
            </a:r>
            <a:r>
              <a:rPr sz="900" spc="-105" dirty="0">
                <a:solidFill>
                  <a:srgbClr val="969392"/>
                </a:solidFill>
                <a:latin typeface="Montserrat"/>
                <a:cs typeface="Montserrat"/>
              </a:rPr>
              <a:t> </a:t>
            </a:r>
            <a:r>
              <a:rPr sz="900" dirty="0">
                <a:solidFill>
                  <a:srgbClr val="969392"/>
                </a:solidFill>
                <a:latin typeface="Montserrat"/>
                <a:cs typeface="Montserrat"/>
              </a:rPr>
              <a:t>год)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704" y="5687567"/>
            <a:ext cx="526288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Состав</a:t>
            </a:r>
            <a:endParaRPr sz="24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Административный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центр – город</a:t>
            </a:r>
            <a:r>
              <a:rPr sz="1600" b="1" spc="7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Гаврилов-Ям</a:t>
            </a:r>
            <a:endParaRPr sz="1600">
              <a:latin typeface="Montserrat SemiBold"/>
              <a:cs typeface="Montserrat Semi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5324" y="7395717"/>
            <a:ext cx="3313429" cy="172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FFC000"/>
                </a:solidFill>
                <a:latin typeface="Arial"/>
                <a:cs typeface="Arial"/>
              </a:rPr>
              <a:t>►  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Гаврилов-Ям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(15 576</a:t>
            </a:r>
            <a:r>
              <a:rPr sz="1600" spc="-12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чел.)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dirty="0">
                <a:solidFill>
                  <a:srgbClr val="2B2A29"/>
                </a:solidFill>
                <a:latin typeface="Montserrat"/>
                <a:cs typeface="Montserrat"/>
              </a:rPr>
              <a:t>Сельские</a:t>
            </a:r>
            <a:r>
              <a:rPr sz="20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000" dirty="0">
                <a:solidFill>
                  <a:srgbClr val="2B2A29"/>
                </a:solidFill>
                <a:latin typeface="Montserrat"/>
                <a:cs typeface="Montserrat"/>
              </a:rPr>
              <a:t>поселения</a:t>
            </a:r>
            <a:endParaRPr sz="2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15" dirty="0">
                <a:solidFill>
                  <a:srgbClr val="FFC000"/>
                </a:solidFill>
                <a:latin typeface="Arial"/>
                <a:cs typeface="Arial"/>
              </a:rPr>
              <a:t>►  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Великосельское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(3 601</a:t>
            </a:r>
            <a:r>
              <a:rPr sz="16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чел.)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FFC000"/>
                </a:solidFill>
                <a:latin typeface="Arial"/>
                <a:cs typeface="Arial"/>
              </a:rPr>
              <a:t>►  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Шопшинское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(1 884</a:t>
            </a:r>
            <a:r>
              <a:rPr sz="1600" spc="34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чел.)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FFC000"/>
                </a:solidFill>
                <a:latin typeface="Arial"/>
                <a:cs typeface="Arial"/>
              </a:rPr>
              <a:t>►  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Митинское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(1 423</a:t>
            </a:r>
            <a:r>
              <a:rPr sz="1600" spc="-4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чел.)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FFC000"/>
                </a:solidFill>
                <a:latin typeface="Arial"/>
                <a:cs typeface="Arial"/>
              </a:rPr>
              <a:t>►  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Заячье-Холмское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(1 325</a:t>
            </a:r>
            <a:r>
              <a:rPr sz="16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600" spc="-5" dirty="0">
                <a:solidFill>
                  <a:srgbClr val="2B2A29"/>
                </a:solidFill>
                <a:latin typeface="Montserrat"/>
                <a:cs typeface="Montserrat"/>
              </a:rPr>
              <a:t>чел.)</a:t>
            </a:r>
            <a:endParaRPr sz="16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149" y="446785"/>
            <a:ext cx="282638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Инфраструктура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3722" y="997458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173"/>
                </a:lnTo>
              </a:path>
            </a:pathLst>
          </a:custGeom>
          <a:ln w="38100">
            <a:solidFill>
              <a:srgbClr val="FF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6336" y="1087373"/>
            <a:ext cx="51879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тыс</a:t>
            </a:r>
            <a:r>
              <a:rPr sz="1000" spc="-7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км²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5650" y="1018285"/>
            <a:ext cx="98806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CA00"/>
                </a:solidFill>
              </a:rPr>
              <a:t>1120,5</a:t>
            </a:r>
            <a:endParaRPr sz="2600"/>
          </a:p>
        </p:txBody>
      </p:sp>
      <p:sp>
        <p:nvSpPr>
          <p:cNvPr id="6" name="object 6"/>
          <p:cNvSpPr/>
          <p:nvPr/>
        </p:nvSpPr>
        <p:spPr>
          <a:xfrm>
            <a:off x="978408" y="996696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69">
                <a:moveTo>
                  <a:pt x="234695" y="0"/>
                </a:moveTo>
                <a:lnTo>
                  <a:pt x="187397" y="4783"/>
                </a:lnTo>
                <a:lnTo>
                  <a:pt x="143342" y="18502"/>
                </a:lnTo>
                <a:lnTo>
                  <a:pt x="103476" y="40210"/>
                </a:lnTo>
                <a:lnTo>
                  <a:pt x="68741" y="68961"/>
                </a:lnTo>
                <a:lnTo>
                  <a:pt x="40083" y="103807"/>
                </a:lnTo>
                <a:lnTo>
                  <a:pt x="18443" y="143803"/>
                </a:lnTo>
                <a:lnTo>
                  <a:pt x="4768" y="188002"/>
                </a:lnTo>
                <a:lnTo>
                  <a:pt x="0" y="235457"/>
                </a:lnTo>
                <a:lnTo>
                  <a:pt x="4768" y="282913"/>
                </a:lnTo>
                <a:lnTo>
                  <a:pt x="18443" y="327112"/>
                </a:lnTo>
                <a:lnTo>
                  <a:pt x="40083" y="367108"/>
                </a:lnTo>
                <a:lnTo>
                  <a:pt x="68741" y="401954"/>
                </a:lnTo>
                <a:lnTo>
                  <a:pt x="103476" y="430705"/>
                </a:lnTo>
                <a:lnTo>
                  <a:pt x="143342" y="452413"/>
                </a:lnTo>
                <a:lnTo>
                  <a:pt x="187397" y="466132"/>
                </a:lnTo>
                <a:lnTo>
                  <a:pt x="234695" y="470915"/>
                </a:lnTo>
                <a:lnTo>
                  <a:pt x="282009" y="466132"/>
                </a:lnTo>
                <a:lnTo>
                  <a:pt x="326070" y="452413"/>
                </a:lnTo>
                <a:lnTo>
                  <a:pt x="365937" y="430705"/>
                </a:lnTo>
                <a:lnTo>
                  <a:pt x="400669" y="401954"/>
                </a:lnTo>
                <a:lnTo>
                  <a:pt x="429322" y="367108"/>
                </a:lnTo>
                <a:lnTo>
                  <a:pt x="450955" y="327112"/>
                </a:lnTo>
                <a:lnTo>
                  <a:pt x="464625" y="282913"/>
                </a:lnTo>
                <a:lnTo>
                  <a:pt x="469391" y="235457"/>
                </a:lnTo>
                <a:lnTo>
                  <a:pt x="464625" y="188002"/>
                </a:lnTo>
                <a:lnTo>
                  <a:pt x="450955" y="143803"/>
                </a:lnTo>
                <a:lnTo>
                  <a:pt x="429322" y="103807"/>
                </a:lnTo>
                <a:lnTo>
                  <a:pt x="400669" y="68961"/>
                </a:lnTo>
                <a:lnTo>
                  <a:pt x="365937" y="40210"/>
                </a:lnTo>
                <a:lnTo>
                  <a:pt x="326070" y="18502"/>
                </a:lnTo>
                <a:lnTo>
                  <a:pt x="282009" y="4783"/>
                </a:lnTo>
                <a:lnTo>
                  <a:pt x="2346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2563" y="1026921"/>
            <a:ext cx="22034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Montserrat"/>
                <a:cs typeface="Montserrat"/>
              </a:rPr>
              <a:t>S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7051" y="4855464"/>
            <a:ext cx="515620" cy="516890"/>
          </a:xfrm>
          <a:custGeom>
            <a:avLst/>
            <a:gdLst/>
            <a:ahLst/>
            <a:cxnLst/>
            <a:rect l="l" t="t" r="r" b="b"/>
            <a:pathLst>
              <a:path w="515619" h="516889">
                <a:moveTo>
                  <a:pt x="257556" y="0"/>
                </a:moveTo>
                <a:lnTo>
                  <a:pt x="211261" y="4163"/>
                </a:lnTo>
                <a:lnTo>
                  <a:pt x="167688" y="16166"/>
                </a:lnTo>
                <a:lnTo>
                  <a:pt x="127564" y="35277"/>
                </a:lnTo>
                <a:lnTo>
                  <a:pt x="91617" y="60767"/>
                </a:lnTo>
                <a:lnTo>
                  <a:pt x="60575" y="91905"/>
                </a:lnTo>
                <a:lnTo>
                  <a:pt x="35164" y="127959"/>
                </a:lnTo>
                <a:lnTo>
                  <a:pt x="16113" y="168200"/>
                </a:lnTo>
                <a:lnTo>
                  <a:pt x="4149" y="211896"/>
                </a:lnTo>
                <a:lnTo>
                  <a:pt x="0" y="258318"/>
                </a:lnTo>
                <a:lnTo>
                  <a:pt x="4149" y="304739"/>
                </a:lnTo>
                <a:lnTo>
                  <a:pt x="16113" y="348435"/>
                </a:lnTo>
                <a:lnTo>
                  <a:pt x="35164" y="388676"/>
                </a:lnTo>
                <a:lnTo>
                  <a:pt x="60575" y="424730"/>
                </a:lnTo>
                <a:lnTo>
                  <a:pt x="91617" y="455868"/>
                </a:lnTo>
                <a:lnTo>
                  <a:pt x="127564" y="481358"/>
                </a:lnTo>
                <a:lnTo>
                  <a:pt x="167688" y="500469"/>
                </a:lnTo>
                <a:lnTo>
                  <a:pt x="211261" y="512472"/>
                </a:lnTo>
                <a:lnTo>
                  <a:pt x="257556" y="516636"/>
                </a:lnTo>
                <a:lnTo>
                  <a:pt x="303850" y="512472"/>
                </a:lnTo>
                <a:lnTo>
                  <a:pt x="347423" y="500469"/>
                </a:lnTo>
                <a:lnTo>
                  <a:pt x="387547" y="481358"/>
                </a:lnTo>
                <a:lnTo>
                  <a:pt x="423494" y="455868"/>
                </a:lnTo>
                <a:lnTo>
                  <a:pt x="454536" y="424730"/>
                </a:lnTo>
                <a:lnTo>
                  <a:pt x="479947" y="388676"/>
                </a:lnTo>
                <a:lnTo>
                  <a:pt x="498998" y="348435"/>
                </a:lnTo>
                <a:lnTo>
                  <a:pt x="510962" y="304739"/>
                </a:lnTo>
                <a:lnTo>
                  <a:pt x="515111" y="258318"/>
                </a:lnTo>
                <a:lnTo>
                  <a:pt x="510962" y="211896"/>
                </a:lnTo>
                <a:lnTo>
                  <a:pt x="498998" y="168200"/>
                </a:lnTo>
                <a:lnTo>
                  <a:pt x="479947" y="127959"/>
                </a:lnTo>
                <a:lnTo>
                  <a:pt x="454536" y="91905"/>
                </a:lnTo>
                <a:lnTo>
                  <a:pt x="423494" y="60767"/>
                </a:lnTo>
                <a:lnTo>
                  <a:pt x="387547" y="35277"/>
                </a:lnTo>
                <a:lnTo>
                  <a:pt x="347423" y="16166"/>
                </a:lnTo>
                <a:lnTo>
                  <a:pt x="303850" y="4163"/>
                </a:lnTo>
                <a:lnTo>
                  <a:pt x="2575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396" y="4939284"/>
            <a:ext cx="344424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85314" y="4506214"/>
            <a:ext cx="1168400" cy="114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>
              <a:lnSpc>
                <a:spcPct val="100000"/>
              </a:lnSpc>
            </a:pPr>
            <a:r>
              <a:rPr sz="5400" b="1" baseline="-28549" dirty="0">
                <a:solidFill>
                  <a:srgbClr val="FFCA00"/>
                </a:solidFill>
                <a:latin typeface="Montserrat"/>
                <a:cs typeface="Montserrat"/>
              </a:rPr>
              <a:t>46</a:t>
            </a:r>
            <a:r>
              <a:rPr sz="5400" b="1" spc="-742" baseline="-28549" dirty="0">
                <a:solidFill>
                  <a:srgbClr val="FFCA00"/>
                </a:solidFill>
                <a:latin typeface="Montserrat"/>
                <a:cs typeface="Montserrat"/>
              </a:rPr>
              <a:t> </a:t>
            </a:r>
            <a:r>
              <a:rPr sz="1400" b="1" spc="-5" dirty="0">
                <a:solidFill>
                  <a:srgbClr val="FFCA00"/>
                </a:solidFill>
                <a:latin typeface="Montserrat"/>
                <a:cs typeface="Montserrat"/>
              </a:rPr>
              <a:t>км</a:t>
            </a:r>
            <a:endParaRPr sz="1400">
              <a:latin typeface="Montserrat"/>
              <a:cs typeface="Montserrat"/>
            </a:endParaRPr>
          </a:p>
          <a:p>
            <a:pPr marL="12700" marR="48260" indent="85090">
              <a:lnSpc>
                <a:spcPct val="100000"/>
              </a:lnSpc>
              <a:spcBef>
                <a:spcPts val="1639"/>
              </a:spcBef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расстояние 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до</a:t>
            </a:r>
            <a:r>
              <a:rPr sz="12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Ярославля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9721" y="4739640"/>
            <a:ext cx="1217930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>
              <a:lnSpc>
                <a:spcPts val="4220"/>
              </a:lnSpc>
            </a:pPr>
            <a:r>
              <a:rPr sz="3600" b="1" dirty="0">
                <a:solidFill>
                  <a:srgbClr val="FFCA00"/>
                </a:solidFill>
                <a:latin typeface="Montserrat"/>
                <a:cs typeface="Montserrat"/>
              </a:rPr>
              <a:t>250</a:t>
            </a:r>
            <a:r>
              <a:rPr sz="3600" b="1" spc="-630" dirty="0">
                <a:solidFill>
                  <a:srgbClr val="FFCA00"/>
                </a:solidFill>
                <a:latin typeface="Montserrat"/>
                <a:cs typeface="Montserrat"/>
              </a:rPr>
              <a:t> </a:t>
            </a:r>
            <a:r>
              <a:rPr sz="2100" b="1" spc="-7" baseline="67460" dirty="0">
                <a:solidFill>
                  <a:srgbClr val="FFCA00"/>
                </a:solidFill>
                <a:latin typeface="Montserrat"/>
                <a:cs typeface="Montserrat"/>
              </a:rPr>
              <a:t>км</a:t>
            </a:r>
            <a:endParaRPr sz="2100" baseline="67460">
              <a:latin typeface="Montserrat"/>
              <a:cs typeface="Montserrat"/>
            </a:endParaRPr>
          </a:p>
          <a:p>
            <a:pPr marL="44450" indent="-32384">
              <a:lnSpc>
                <a:spcPts val="1340"/>
              </a:lnSpc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расстояние</a:t>
            </a:r>
            <a:endParaRPr sz="1200">
              <a:latin typeface="Montserrat"/>
              <a:cs typeface="Montserrat"/>
            </a:endParaRPr>
          </a:p>
          <a:p>
            <a:pPr marL="4445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до</a:t>
            </a:r>
            <a:r>
              <a:rPr sz="12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Москвы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pc="-5" dirty="0"/>
              <a:t>Площадь</a:t>
            </a:r>
            <a:r>
              <a:rPr spc="-80" dirty="0"/>
              <a:t> </a:t>
            </a:r>
            <a:r>
              <a:rPr dirty="0"/>
              <a:t>округа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Автомобильное</a:t>
            </a:r>
            <a:r>
              <a:rPr b="1" spc="-9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сообщение</a:t>
            </a:r>
          </a:p>
          <a:p>
            <a:pPr marL="184785" indent="-172085">
              <a:lnSpc>
                <a:spcPct val="100000"/>
              </a:lnSpc>
              <a:buClr>
                <a:srgbClr val="FFCC00"/>
              </a:buClr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2B2A29"/>
                </a:solidFill>
              </a:rPr>
              <a:t>федеральная трасса М-8</a:t>
            </a:r>
            <a:r>
              <a:rPr sz="1100" spc="-120" dirty="0">
                <a:solidFill>
                  <a:srgbClr val="2B2A29"/>
                </a:solidFill>
              </a:rPr>
              <a:t> </a:t>
            </a:r>
            <a:r>
              <a:rPr sz="1100" dirty="0">
                <a:solidFill>
                  <a:srgbClr val="2B2A29"/>
                </a:solidFill>
              </a:rPr>
              <a:t>«Холмогоры»</a:t>
            </a:r>
            <a:endParaRPr sz="1100"/>
          </a:p>
          <a:p>
            <a:pPr marL="184785" indent="-172085">
              <a:lnSpc>
                <a:spcPct val="100000"/>
              </a:lnSpc>
              <a:buClr>
                <a:srgbClr val="FFCC00"/>
              </a:buClr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2B2A29"/>
                </a:solidFill>
              </a:rPr>
              <a:t>развитая сеть автомобильных</a:t>
            </a:r>
            <a:r>
              <a:rPr sz="1100" spc="-105" dirty="0">
                <a:solidFill>
                  <a:srgbClr val="2B2A29"/>
                </a:solidFill>
              </a:rPr>
              <a:t> </a:t>
            </a:r>
            <a:r>
              <a:rPr sz="1100" dirty="0">
                <a:solidFill>
                  <a:srgbClr val="2B2A29"/>
                </a:solidFill>
              </a:rPr>
              <a:t>дорог</a:t>
            </a:r>
            <a:endParaRPr sz="1100"/>
          </a:p>
          <a:p>
            <a:pPr marL="184785" marR="5080" indent="-172085">
              <a:lnSpc>
                <a:spcPct val="100000"/>
              </a:lnSpc>
              <a:buClr>
                <a:srgbClr val="FFCC00"/>
              </a:buClr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2B2A29"/>
                </a:solidFill>
              </a:rPr>
              <a:t>автобусное сообщение с основными городами и населенными</a:t>
            </a:r>
            <a:r>
              <a:rPr sz="1100" spc="-165" dirty="0">
                <a:solidFill>
                  <a:srgbClr val="2B2A29"/>
                </a:solidFill>
              </a:rPr>
              <a:t> </a:t>
            </a:r>
            <a:r>
              <a:rPr sz="1100" dirty="0">
                <a:solidFill>
                  <a:srgbClr val="2B2A29"/>
                </a:solidFill>
              </a:rPr>
              <a:t>пунктами  области</a:t>
            </a:r>
            <a:endParaRPr sz="1100"/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b="1" dirty="0">
                <a:solidFill>
                  <a:srgbClr val="2B2A29"/>
                </a:solidFill>
                <a:latin typeface="Montserrat SemiBold"/>
                <a:cs typeface="Montserrat SemiBold"/>
              </a:rPr>
              <a:t>Железнодорожное</a:t>
            </a:r>
            <a:r>
              <a:rPr b="1" spc="-13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сообщение</a:t>
            </a:r>
          </a:p>
          <a:p>
            <a:pPr marL="12700" marR="21971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2B2A29"/>
                </a:solidFill>
              </a:rPr>
              <a:t>к городу проложена узкоколейная железная дорога от центральной  магистрали Северной железной дороги (Семибратово-Гаврилов-Ям),</a:t>
            </a:r>
            <a:r>
              <a:rPr sz="1100" spc="-110" dirty="0">
                <a:solidFill>
                  <a:srgbClr val="2B2A29"/>
                </a:solidFill>
              </a:rPr>
              <a:t> </a:t>
            </a:r>
            <a:r>
              <a:rPr sz="1100" dirty="0">
                <a:solidFill>
                  <a:srgbClr val="2B2A29"/>
                </a:solidFill>
              </a:rPr>
              <a:t>по  которой осуществляются грузовые</a:t>
            </a:r>
            <a:r>
              <a:rPr sz="1100" spc="-130" dirty="0">
                <a:solidFill>
                  <a:srgbClr val="2B2A29"/>
                </a:solidFill>
              </a:rPr>
              <a:t> </a:t>
            </a:r>
            <a:r>
              <a:rPr sz="1100" dirty="0">
                <a:solidFill>
                  <a:srgbClr val="2B2A29"/>
                </a:solidFill>
              </a:rPr>
              <a:t>перевозки</a:t>
            </a:r>
            <a:endParaRPr sz="1100"/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b="1" dirty="0">
                <a:solidFill>
                  <a:srgbClr val="2B2A29"/>
                </a:solidFill>
                <a:latin typeface="Montserrat SemiBold"/>
                <a:cs typeface="Montserrat SemiBold"/>
              </a:rPr>
              <a:t>Водное</a:t>
            </a:r>
            <a:r>
              <a:rPr b="1" spc="-13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сообщение</a:t>
            </a:r>
          </a:p>
          <a:p>
            <a:pPr marL="12700" marR="1651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</a:rPr>
              <a:t>р. Которосль (протяженность 136 </a:t>
            </a:r>
            <a:r>
              <a:rPr sz="1100" spc="-5" dirty="0">
                <a:solidFill>
                  <a:srgbClr val="2B2A29"/>
                </a:solidFill>
              </a:rPr>
              <a:t>км) </a:t>
            </a:r>
            <a:r>
              <a:rPr sz="1100" dirty="0">
                <a:solidFill>
                  <a:srgbClr val="2B2A29"/>
                </a:solidFill>
              </a:rPr>
              <a:t>и ее </a:t>
            </a:r>
            <a:r>
              <a:rPr sz="1100" spc="-5" dirty="0">
                <a:solidFill>
                  <a:srgbClr val="2B2A29"/>
                </a:solidFill>
              </a:rPr>
              <a:t>притоки: </a:t>
            </a:r>
            <a:r>
              <a:rPr sz="1100" dirty="0">
                <a:solidFill>
                  <a:srgbClr val="2B2A29"/>
                </a:solidFill>
              </a:rPr>
              <a:t>Лахость, Черная, Тамара,  Ворга, Сумбариха и</a:t>
            </a:r>
            <a:r>
              <a:rPr sz="1100" spc="-110" dirty="0">
                <a:solidFill>
                  <a:srgbClr val="2B2A29"/>
                </a:solidFill>
              </a:rPr>
              <a:t> </a:t>
            </a:r>
            <a:r>
              <a:rPr sz="1100" dirty="0">
                <a:solidFill>
                  <a:srgbClr val="2B2A29"/>
                </a:solidFill>
              </a:rPr>
              <a:t>др.</a:t>
            </a:r>
            <a:endParaRPr sz="1100"/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Воздушное</a:t>
            </a:r>
            <a:r>
              <a:rPr b="1" spc="-8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b="1" dirty="0">
                <a:solidFill>
                  <a:srgbClr val="2B2A29"/>
                </a:solidFill>
                <a:latin typeface="Montserrat SemiBold"/>
                <a:cs typeface="Montserrat SemiBold"/>
              </a:rPr>
              <a:t>сообщение</a:t>
            </a: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</a:rPr>
              <a:t>расстояние до ближайшего </a:t>
            </a:r>
            <a:r>
              <a:rPr sz="1100" spc="-5" dirty="0">
                <a:solidFill>
                  <a:srgbClr val="2B2A29"/>
                </a:solidFill>
              </a:rPr>
              <a:t>аэропорта </a:t>
            </a:r>
            <a:r>
              <a:rPr sz="1100" dirty="0">
                <a:solidFill>
                  <a:srgbClr val="2B2A29"/>
                </a:solidFill>
              </a:rPr>
              <a:t>(«Туношна») </a:t>
            </a:r>
            <a:r>
              <a:rPr sz="1100" b="1" i="1" spc="15" dirty="0">
                <a:solidFill>
                  <a:srgbClr val="2B2A29"/>
                </a:solidFill>
                <a:latin typeface="Century Gothic"/>
                <a:cs typeface="Century Gothic"/>
              </a:rPr>
              <a:t>52</a:t>
            </a:r>
            <a:r>
              <a:rPr sz="1100" b="1" i="1" spc="-160" dirty="0">
                <a:solidFill>
                  <a:srgbClr val="2B2A29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B2A29"/>
                </a:solidFill>
              </a:rPr>
              <a:t>км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7240" y="6048755"/>
            <a:ext cx="5443728" cy="3080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6059" y="6196584"/>
            <a:ext cx="261620" cy="259079"/>
          </a:xfrm>
          <a:custGeom>
            <a:avLst/>
            <a:gdLst/>
            <a:ahLst/>
            <a:cxnLst/>
            <a:rect l="l" t="t" r="r" b="b"/>
            <a:pathLst>
              <a:path w="261620" h="259079">
                <a:moveTo>
                  <a:pt x="202915" y="49076"/>
                </a:moveTo>
                <a:lnTo>
                  <a:pt x="0" y="249681"/>
                </a:lnTo>
                <a:lnTo>
                  <a:pt x="8889" y="258699"/>
                </a:lnTo>
                <a:lnTo>
                  <a:pt x="211827" y="58072"/>
                </a:lnTo>
                <a:lnTo>
                  <a:pt x="202915" y="49076"/>
                </a:lnTo>
                <a:close/>
              </a:path>
              <a:path w="261620" h="259079">
                <a:moveTo>
                  <a:pt x="247968" y="40131"/>
                </a:moveTo>
                <a:lnTo>
                  <a:pt x="211962" y="40131"/>
                </a:lnTo>
                <a:lnTo>
                  <a:pt x="220852" y="49149"/>
                </a:lnTo>
                <a:lnTo>
                  <a:pt x="211827" y="58072"/>
                </a:lnTo>
                <a:lnTo>
                  <a:pt x="234187" y="80644"/>
                </a:lnTo>
                <a:lnTo>
                  <a:pt x="247968" y="40131"/>
                </a:lnTo>
                <a:close/>
              </a:path>
              <a:path w="261620" h="259079">
                <a:moveTo>
                  <a:pt x="211962" y="40131"/>
                </a:moveTo>
                <a:lnTo>
                  <a:pt x="202915" y="49076"/>
                </a:lnTo>
                <a:lnTo>
                  <a:pt x="211827" y="58072"/>
                </a:lnTo>
                <a:lnTo>
                  <a:pt x="220852" y="49149"/>
                </a:lnTo>
                <a:lnTo>
                  <a:pt x="211962" y="40131"/>
                </a:lnTo>
                <a:close/>
              </a:path>
              <a:path w="261620" h="259079">
                <a:moveTo>
                  <a:pt x="261619" y="0"/>
                </a:moveTo>
                <a:lnTo>
                  <a:pt x="180593" y="26542"/>
                </a:lnTo>
                <a:lnTo>
                  <a:pt x="202915" y="49076"/>
                </a:lnTo>
                <a:lnTo>
                  <a:pt x="211962" y="40131"/>
                </a:lnTo>
                <a:lnTo>
                  <a:pt x="247968" y="40131"/>
                </a:lnTo>
                <a:lnTo>
                  <a:pt x="261619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22191" y="6166103"/>
            <a:ext cx="1283335" cy="460375"/>
          </a:xfrm>
          <a:custGeom>
            <a:avLst/>
            <a:gdLst/>
            <a:ahLst/>
            <a:cxnLst/>
            <a:rect l="l" t="t" r="r" b="b"/>
            <a:pathLst>
              <a:path w="1283335" h="460375">
                <a:moveTo>
                  <a:pt x="0" y="460248"/>
                </a:moveTo>
                <a:lnTo>
                  <a:pt x="1283208" y="460248"/>
                </a:lnTo>
                <a:lnTo>
                  <a:pt x="1283208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3752" y="6480047"/>
            <a:ext cx="1283335" cy="650875"/>
          </a:xfrm>
          <a:custGeom>
            <a:avLst/>
            <a:gdLst/>
            <a:ahLst/>
            <a:cxnLst/>
            <a:rect l="l" t="t" r="r" b="b"/>
            <a:pathLst>
              <a:path w="1283335" h="650875">
                <a:moveTo>
                  <a:pt x="0" y="650747"/>
                </a:moveTo>
                <a:lnTo>
                  <a:pt x="1283208" y="650747"/>
                </a:lnTo>
                <a:lnTo>
                  <a:pt x="1283208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063" y="7511795"/>
            <a:ext cx="1202690" cy="887094"/>
          </a:xfrm>
          <a:custGeom>
            <a:avLst/>
            <a:gdLst/>
            <a:ahLst/>
            <a:cxnLst/>
            <a:rect l="l" t="t" r="r" b="b"/>
            <a:pathLst>
              <a:path w="1202689" h="887095">
                <a:moveTo>
                  <a:pt x="0" y="886967"/>
                </a:moveTo>
                <a:lnTo>
                  <a:pt x="1202436" y="886967"/>
                </a:lnTo>
                <a:lnTo>
                  <a:pt x="1202436" y="0"/>
                </a:lnTo>
                <a:lnTo>
                  <a:pt x="0" y="0"/>
                </a:lnTo>
                <a:lnTo>
                  <a:pt x="0" y="886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7655" y="7883652"/>
            <a:ext cx="1282065" cy="920750"/>
          </a:xfrm>
          <a:custGeom>
            <a:avLst/>
            <a:gdLst/>
            <a:ahLst/>
            <a:cxnLst/>
            <a:rect l="l" t="t" r="r" b="b"/>
            <a:pathLst>
              <a:path w="1282064" h="920750">
                <a:moveTo>
                  <a:pt x="0" y="920496"/>
                </a:moveTo>
                <a:lnTo>
                  <a:pt x="1281683" y="920496"/>
                </a:lnTo>
                <a:lnTo>
                  <a:pt x="1281683" y="0"/>
                </a:lnTo>
                <a:lnTo>
                  <a:pt x="0" y="0"/>
                </a:lnTo>
                <a:lnTo>
                  <a:pt x="0" y="920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5920" y="8884919"/>
            <a:ext cx="1283335" cy="460375"/>
          </a:xfrm>
          <a:custGeom>
            <a:avLst/>
            <a:gdLst/>
            <a:ahLst/>
            <a:cxnLst/>
            <a:rect l="l" t="t" r="r" b="b"/>
            <a:pathLst>
              <a:path w="1283335" h="460375">
                <a:moveTo>
                  <a:pt x="0" y="460247"/>
                </a:moveTo>
                <a:lnTo>
                  <a:pt x="1283208" y="460247"/>
                </a:lnTo>
                <a:lnTo>
                  <a:pt x="1283208" y="0"/>
                </a:lnTo>
                <a:lnTo>
                  <a:pt x="0" y="0"/>
                </a:lnTo>
                <a:lnTo>
                  <a:pt x="0" y="460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2935" y="7053071"/>
            <a:ext cx="154305" cy="192405"/>
          </a:xfrm>
          <a:custGeom>
            <a:avLst/>
            <a:gdLst/>
            <a:ahLst/>
            <a:cxnLst/>
            <a:rect l="l" t="t" r="r" b="b"/>
            <a:pathLst>
              <a:path w="154304" h="192404">
                <a:moveTo>
                  <a:pt x="0" y="192023"/>
                </a:moveTo>
                <a:lnTo>
                  <a:pt x="153924" y="192023"/>
                </a:lnTo>
                <a:lnTo>
                  <a:pt x="153924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34661" y="6418834"/>
            <a:ext cx="12788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Некрасовский</a:t>
            </a:r>
            <a:r>
              <a:rPr sz="1000" b="1" spc="-7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МО</a:t>
            </a:r>
            <a:endParaRPr sz="1000">
              <a:latin typeface="Montserrat SemiBold"/>
              <a:cs typeface="Montserrat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8022" y="6017133"/>
            <a:ext cx="925194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Ярос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л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а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в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с</a:t>
            </a:r>
            <a:r>
              <a:rPr sz="1000" b="1" spc="-15" dirty="0">
                <a:solidFill>
                  <a:srgbClr val="2B2A29"/>
                </a:solidFill>
                <a:latin typeface="Montserrat SemiBold"/>
                <a:cs typeface="Montserrat SemiBold"/>
              </a:rPr>
              <a:t>к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и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й  МО</a:t>
            </a:r>
            <a:endParaRPr sz="1000">
              <a:latin typeface="Montserrat SemiBold"/>
              <a:cs typeface="Montserrat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025" y="7586217"/>
            <a:ext cx="117030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Бо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ри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со</a:t>
            </a:r>
            <a:r>
              <a:rPr sz="10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г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ле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б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с</a:t>
            </a:r>
            <a:r>
              <a:rPr sz="1000" b="1" spc="-15" dirty="0">
                <a:solidFill>
                  <a:srgbClr val="2B2A29"/>
                </a:solidFill>
                <a:latin typeface="Montserrat SemiBold"/>
                <a:cs typeface="Montserrat SemiBold"/>
              </a:rPr>
              <a:t>к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и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й</a:t>
            </a:r>
            <a:endParaRPr sz="10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МО</a:t>
            </a:r>
            <a:endParaRPr sz="1000">
              <a:latin typeface="Montserrat SemiBold"/>
              <a:cs typeface="Montserrat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47769" y="9021876"/>
            <a:ext cx="115506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Ивановская</a:t>
            </a:r>
            <a:r>
              <a:rPr sz="1000" b="1" spc="-5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обл.</a:t>
            </a:r>
            <a:endParaRPr sz="1000">
              <a:latin typeface="Montserrat SemiBold"/>
              <a:cs typeface="Montserrat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3205" y="8200135"/>
            <a:ext cx="500634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4640" marR="5080">
              <a:lnSpc>
                <a:spcPct val="100000"/>
              </a:lnSpc>
            </a:pP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Костромс</a:t>
            </a:r>
            <a:r>
              <a:rPr sz="10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к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ая  обл.</a:t>
            </a:r>
            <a:endParaRPr sz="10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Ростовский</a:t>
            </a:r>
            <a:r>
              <a:rPr sz="1000" b="1" spc="-6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0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МО</a:t>
            </a:r>
            <a:endParaRPr sz="1000">
              <a:latin typeface="Montserrat SemiBold"/>
              <a:cs typeface="Montserrat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51176" y="8798903"/>
            <a:ext cx="360045" cy="250190"/>
          </a:xfrm>
          <a:custGeom>
            <a:avLst/>
            <a:gdLst/>
            <a:ahLst/>
            <a:cxnLst/>
            <a:rect l="l" t="t" r="r" b="b"/>
            <a:pathLst>
              <a:path w="360044" h="250190">
                <a:moveTo>
                  <a:pt x="41275" y="175196"/>
                </a:moveTo>
                <a:lnTo>
                  <a:pt x="0" y="249720"/>
                </a:lnTo>
                <a:lnTo>
                  <a:pt x="84328" y="238023"/>
                </a:lnTo>
                <a:lnTo>
                  <a:pt x="71317" y="219036"/>
                </a:lnTo>
                <a:lnTo>
                  <a:pt x="56006" y="219036"/>
                </a:lnTo>
                <a:lnTo>
                  <a:pt x="48768" y="208559"/>
                </a:lnTo>
                <a:lnTo>
                  <a:pt x="59221" y="201385"/>
                </a:lnTo>
                <a:lnTo>
                  <a:pt x="41275" y="175196"/>
                </a:lnTo>
                <a:close/>
              </a:path>
              <a:path w="360044" h="250190">
                <a:moveTo>
                  <a:pt x="59221" y="201385"/>
                </a:moveTo>
                <a:lnTo>
                  <a:pt x="48768" y="208559"/>
                </a:lnTo>
                <a:lnTo>
                  <a:pt x="56006" y="219036"/>
                </a:lnTo>
                <a:lnTo>
                  <a:pt x="66420" y="211890"/>
                </a:lnTo>
                <a:lnTo>
                  <a:pt x="59221" y="201385"/>
                </a:lnTo>
                <a:close/>
              </a:path>
              <a:path w="360044" h="250190">
                <a:moveTo>
                  <a:pt x="66420" y="211890"/>
                </a:moveTo>
                <a:lnTo>
                  <a:pt x="56006" y="219036"/>
                </a:lnTo>
                <a:lnTo>
                  <a:pt x="71317" y="219036"/>
                </a:lnTo>
                <a:lnTo>
                  <a:pt x="66420" y="211890"/>
                </a:lnTo>
                <a:close/>
              </a:path>
              <a:path w="360044" h="250190">
                <a:moveTo>
                  <a:pt x="352679" y="0"/>
                </a:moveTo>
                <a:lnTo>
                  <a:pt x="59221" y="201385"/>
                </a:lnTo>
                <a:lnTo>
                  <a:pt x="66420" y="211890"/>
                </a:lnTo>
                <a:lnTo>
                  <a:pt x="359918" y="10477"/>
                </a:lnTo>
                <a:lnTo>
                  <a:pt x="352679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87372" y="9058503"/>
            <a:ext cx="56451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Мос</a:t>
            </a:r>
            <a:r>
              <a:rPr sz="105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кв</a:t>
            </a:r>
            <a:r>
              <a:rPr sz="105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а</a:t>
            </a:r>
            <a:endParaRPr sz="1050">
              <a:latin typeface="Montserrat SemiBold"/>
              <a:cs typeface="Montserrat Semi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70860" y="7712964"/>
            <a:ext cx="1069848" cy="42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1147" y="7712964"/>
            <a:ext cx="348996" cy="426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0584" y="7712964"/>
            <a:ext cx="522732" cy="426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04210" y="7806182"/>
            <a:ext cx="10991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Гаврилов-Ям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1814" y="6076315"/>
            <a:ext cx="79629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Я</a:t>
            </a:r>
            <a:r>
              <a:rPr sz="105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рос</a:t>
            </a:r>
            <a:r>
              <a:rPr sz="105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л</a:t>
            </a:r>
            <a:r>
              <a:rPr sz="105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а</a:t>
            </a:r>
            <a:r>
              <a:rPr sz="105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в</a:t>
            </a:r>
            <a:r>
              <a:rPr sz="105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л</a:t>
            </a:r>
            <a:r>
              <a:rPr sz="105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ь</a:t>
            </a:r>
            <a:endParaRPr sz="1050">
              <a:latin typeface="Montserrat SemiBold"/>
              <a:cs typeface="Montserrat Semi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48583" y="7472171"/>
            <a:ext cx="445007" cy="443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4492" y="7498080"/>
            <a:ext cx="338328" cy="336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92773" y="9355718"/>
            <a:ext cx="12890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6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7350" cy="9906000"/>
          </a:xfrm>
          <a:custGeom>
            <a:avLst/>
            <a:gdLst/>
            <a:ahLst/>
            <a:cxnLst/>
            <a:rect l="l" t="t" r="r" b="b"/>
            <a:pathLst>
              <a:path w="387350" h="9906000">
                <a:moveTo>
                  <a:pt x="387096" y="9905997"/>
                </a:moveTo>
                <a:lnTo>
                  <a:pt x="387096" y="0"/>
                </a:lnTo>
                <a:lnTo>
                  <a:pt x="0" y="0"/>
                </a:lnTo>
                <a:lnTo>
                  <a:pt x="0" y="9905997"/>
                </a:lnTo>
                <a:lnTo>
                  <a:pt x="387096" y="9905997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973" y="7877047"/>
            <a:ext cx="4874895" cy="103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Минерально-сырьевая база (добыча  полезных ископаемых: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камня,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песка,</a:t>
            </a:r>
            <a:r>
              <a:rPr sz="1600" b="1" spc="1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глины)</a:t>
            </a:r>
            <a:endParaRPr sz="1600">
              <a:latin typeface="Montserrat SemiBold"/>
              <a:cs typeface="Montserrat SemiBold"/>
            </a:endParaRPr>
          </a:p>
          <a:p>
            <a:pPr marL="12700" marR="1156970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песчано-гравийные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смеси,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глина,</a:t>
            </a:r>
            <a:r>
              <a:rPr sz="1400" spc="-13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торф, 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известковый</a:t>
            </a:r>
            <a:r>
              <a:rPr sz="1400" spc="-6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туф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6973" y="4804028"/>
            <a:ext cx="445706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Развитая </a:t>
            </a:r>
            <a:r>
              <a:rPr sz="1600" b="1" spc="-10" dirty="0">
                <a:solidFill>
                  <a:srgbClr val="2B2A29"/>
                </a:solidFill>
                <a:latin typeface="Montserrat SemiBold"/>
                <a:cs typeface="Montserrat SemiBold"/>
              </a:rPr>
              <a:t>транспортная</a:t>
            </a:r>
            <a:r>
              <a:rPr sz="1600" b="1" spc="5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инфраструктура</a:t>
            </a:r>
            <a:endParaRPr sz="1600">
              <a:latin typeface="Montserrat SemiBold"/>
              <a:cs typeface="Montserrat SemiBold"/>
            </a:endParaRPr>
          </a:p>
          <a:p>
            <a:pPr marL="299085" marR="78105" indent="-286385">
              <a:lnSpc>
                <a:spcPct val="100000"/>
              </a:lnSpc>
              <a:spcBef>
                <a:spcPts val="605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Трасса М-8 «Холмогоры» (доступность 18</a:t>
            </a:r>
            <a:r>
              <a:rPr sz="1400" spc="-14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км 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от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г.</a:t>
            </a:r>
            <a:r>
              <a:rPr sz="1400" spc="-5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Гаврилов-Ям)</a:t>
            </a:r>
            <a:endParaRPr sz="1400">
              <a:latin typeface="Montserrat"/>
              <a:cs typeface="Montserrat"/>
            </a:endParaRPr>
          </a:p>
          <a:p>
            <a:pPr marL="299085" indent="-286385">
              <a:lnSpc>
                <a:spcPct val="100000"/>
              </a:lnSpc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развитая сеть автомобильных</a:t>
            </a:r>
            <a:r>
              <a:rPr sz="1400" spc="-2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дорог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49" y="446785"/>
            <a:ext cx="5582920" cy="374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2B2A29"/>
                </a:solidFill>
                <a:latin typeface="Montserrat"/>
                <a:cs typeface="Montserrat"/>
              </a:rPr>
              <a:t>Основные</a:t>
            </a:r>
            <a:r>
              <a:rPr sz="2400" b="1" spc="-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преимущества</a:t>
            </a:r>
            <a:endParaRPr sz="2400">
              <a:latin typeface="Montserrat"/>
              <a:cs typeface="Montserrat"/>
            </a:endParaRPr>
          </a:p>
          <a:p>
            <a:pPr marL="944244" marR="406400">
              <a:lnSpc>
                <a:spcPct val="100000"/>
              </a:lnSpc>
              <a:spcBef>
                <a:spcPts val="1365"/>
              </a:spcBef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Географическое положение, близость  к областному центру (г.</a:t>
            </a:r>
            <a:r>
              <a:rPr sz="1600" b="1" spc="-4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Ярославль)</a:t>
            </a:r>
            <a:endParaRPr sz="1600">
              <a:latin typeface="Montserrat SemiBold"/>
              <a:cs typeface="Montserrat SemiBold"/>
            </a:endParaRPr>
          </a:p>
          <a:p>
            <a:pPr marL="944244" marR="318770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Город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Гаврилов-Ям располагается на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обоих 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берегах р.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Которосль,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на расстоянии </a:t>
            </a:r>
            <a:r>
              <a:rPr sz="1600" b="1" spc="-5" dirty="0">
                <a:solidFill>
                  <a:srgbClr val="FFCC00"/>
                </a:solidFill>
                <a:latin typeface="Montserrat"/>
                <a:cs typeface="Montserrat"/>
              </a:rPr>
              <a:t>46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км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от 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г. Ярославля, в </a:t>
            </a:r>
            <a:r>
              <a:rPr sz="1600" b="1" spc="-10" dirty="0">
                <a:solidFill>
                  <a:srgbClr val="FFCC00"/>
                </a:solidFill>
                <a:latin typeface="Montserrat"/>
                <a:cs typeface="Montserrat"/>
              </a:rPr>
              <a:t>250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км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от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г. Москвы, в </a:t>
            </a:r>
            <a:r>
              <a:rPr sz="1600" b="1" spc="-10" dirty="0">
                <a:solidFill>
                  <a:srgbClr val="FFCC00"/>
                </a:solidFill>
                <a:latin typeface="Montserrat"/>
                <a:cs typeface="Montserrat"/>
              </a:rPr>
              <a:t>70</a:t>
            </a:r>
            <a:r>
              <a:rPr sz="1600" b="1" spc="-295" dirty="0">
                <a:solidFill>
                  <a:srgbClr val="FFCC00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км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от 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г.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Иваново,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в </a:t>
            </a:r>
            <a:r>
              <a:rPr sz="1600" b="1" spc="-5" dirty="0">
                <a:solidFill>
                  <a:srgbClr val="FFCC00"/>
                </a:solidFill>
                <a:latin typeface="Montserrat"/>
                <a:cs typeface="Montserrat"/>
              </a:rPr>
              <a:t>50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км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от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г.</a:t>
            </a:r>
            <a:r>
              <a:rPr sz="1400" spc="-19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Ростова</a:t>
            </a:r>
            <a:endParaRPr sz="14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944244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Преференциальный режим</a:t>
            </a:r>
            <a:r>
              <a:rPr sz="1600" b="1" spc="-2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(ТОР)</a:t>
            </a:r>
            <a:endParaRPr sz="1600">
              <a:latin typeface="Montserrat SemiBold"/>
              <a:cs typeface="Montserrat SemiBold"/>
            </a:endParaRPr>
          </a:p>
          <a:p>
            <a:pPr marL="1230630" indent="-286385">
              <a:lnSpc>
                <a:spcPct val="100000"/>
              </a:lnSpc>
              <a:spcBef>
                <a:spcPts val="475"/>
              </a:spcBef>
              <a:buClr>
                <a:srgbClr val="FFC000"/>
              </a:buClr>
              <a:buFont typeface="Arial"/>
              <a:buChar char="•"/>
              <a:tabLst>
                <a:tab pos="1230630" algn="l"/>
                <a:tab pos="1231265" algn="l"/>
              </a:tabLst>
            </a:pP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Создана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территория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опережающего</a:t>
            </a:r>
            <a:r>
              <a:rPr sz="1400" spc="-9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развития</a:t>
            </a:r>
            <a:endParaRPr sz="1400">
              <a:latin typeface="Montserrat"/>
              <a:cs typeface="Montserrat"/>
            </a:endParaRPr>
          </a:p>
          <a:p>
            <a:pPr marL="1230630">
              <a:lnSpc>
                <a:spcPct val="100000"/>
              </a:lnSpc>
            </a:pP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«Гаврилов-Ям»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(с</a:t>
            </a:r>
            <a:r>
              <a:rPr sz="1400" spc="-9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16.03.2018)</a:t>
            </a:r>
            <a:endParaRPr sz="1400">
              <a:latin typeface="Montserrat"/>
              <a:cs typeface="Montserrat"/>
            </a:endParaRPr>
          </a:p>
          <a:p>
            <a:pPr marL="1230630" indent="-286385">
              <a:lnSpc>
                <a:spcPct val="100000"/>
              </a:lnSpc>
              <a:buClr>
                <a:srgbClr val="FFC000"/>
              </a:buClr>
              <a:buFont typeface="Arial"/>
              <a:buChar char="•"/>
              <a:tabLst>
                <a:tab pos="1230630" algn="l"/>
                <a:tab pos="1231265" algn="l"/>
              </a:tabLst>
            </a:pP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Для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резидентов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ТОР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действует</a:t>
            </a:r>
            <a:r>
              <a:rPr sz="1400" spc="-5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3C3C3B"/>
                </a:solidFill>
                <a:latin typeface="Montserrat SemiBold"/>
                <a:cs typeface="Montserrat SemiBold"/>
              </a:rPr>
              <a:t>особый</a:t>
            </a:r>
            <a:endParaRPr sz="1400">
              <a:latin typeface="Montserrat SemiBold"/>
              <a:cs typeface="Montserrat SemiBold"/>
            </a:endParaRPr>
          </a:p>
          <a:p>
            <a:pPr marL="1230630">
              <a:lnSpc>
                <a:spcPct val="100000"/>
              </a:lnSpc>
            </a:pPr>
            <a:r>
              <a:rPr sz="1400" b="1" dirty="0">
                <a:solidFill>
                  <a:srgbClr val="3C3C3B"/>
                </a:solidFill>
                <a:latin typeface="Montserrat SemiBold"/>
                <a:cs typeface="Montserrat SemiBold"/>
              </a:rPr>
              <a:t>преференциальный налоговый</a:t>
            </a:r>
            <a:r>
              <a:rPr sz="1400" b="1" spc="-145" dirty="0">
                <a:solidFill>
                  <a:srgbClr val="3C3C3B"/>
                </a:solidFill>
                <a:latin typeface="Montserrat SemiBold"/>
                <a:cs typeface="Montserrat SemiBold"/>
              </a:rPr>
              <a:t> </a:t>
            </a:r>
            <a:r>
              <a:rPr sz="1400" b="1" dirty="0">
                <a:solidFill>
                  <a:srgbClr val="3C3C3B"/>
                </a:solidFill>
                <a:latin typeface="Montserrat SemiBold"/>
                <a:cs typeface="Montserrat SemiBold"/>
              </a:rPr>
              <a:t>режим</a:t>
            </a:r>
            <a:endParaRPr sz="1400"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6973" y="6365240"/>
            <a:ext cx="434403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Лесные</a:t>
            </a:r>
            <a:r>
              <a:rPr sz="1600" b="1" spc="-50" dirty="0">
                <a:solidFill>
                  <a:srgbClr val="2B2A29"/>
                </a:solidFill>
                <a:latin typeface="Montserrat SemiBold"/>
                <a:cs typeface="Montserrat SemiBold"/>
              </a:rPr>
              <a:t> </a:t>
            </a:r>
            <a:r>
              <a:rPr sz="16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ресурсы</a:t>
            </a:r>
            <a:endParaRPr sz="16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b="1" dirty="0">
                <a:solidFill>
                  <a:srgbClr val="FFCC00"/>
                </a:solidFill>
                <a:latin typeface="Montserrat"/>
                <a:cs typeface="Montserrat"/>
              </a:rPr>
              <a:t>47%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общей</a:t>
            </a:r>
            <a:r>
              <a:rPr sz="1400" spc="-114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площади</a:t>
            </a:r>
            <a:endParaRPr sz="14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леса </a:t>
            </a:r>
            <a:r>
              <a:rPr sz="1800" b="1" i="1" spc="40" dirty="0">
                <a:solidFill>
                  <a:srgbClr val="FFCA00"/>
                </a:solidFill>
                <a:latin typeface="Century Gothic"/>
                <a:cs typeface="Century Gothic"/>
              </a:rPr>
              <a:t>I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и </a:t>
            </a:r>
            <a:r>
              <a:rPr sz="1800" b="1" i="1" spc="40" dirty="0">
                <a:solidFill>
                  <a:srgbClr val="FFCA00"/>
                </a:solidFill>
                <a:latin typeface="Century Gothic"/>
                <a:cs typeface="Century Gothic"/>
              </a:rPr>
              <a:t>II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групп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хвойных </a:t>
            </a:r>
            <a:r>
              <a:rPr sz="1400" dirty="0">
                <a:solidFill>
                  <a:srgbClr val="3C3C3B"/>
                </a:solidFill>
                <a:latin typeface="Montserrat"/>
                <a:cs typeface="Montserrat"/>
              </a:rPr>
              <a:t>и лиственных</a:t>
            </a:r>
            <a:r>
              <a:rPr sz="1400" spc="-145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400" spc="-5" dirty="0">
                <a:solidFill>
                  <a:srgbClr val="3C3C3B"/>
                </a:solidFill>
                <a:latin typeface="Montserrat"/>
                <a:cs typeface="Montserrat"/>
              </a:rPr>
              <a:t>пород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472" y="1056132"/>
            <a:ext cx="877824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672" y="6355079"/>
            <a:ext cx="725423" cy="725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672" y="7872983"/>
            <a:ext cx="725423" cy="725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095" y="4824984"/>
            <a:ext cx="79857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8095" y="2980944"/>
            <a:ext cx="797052" cy="797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92773" y="9355718"/>
            <a:ext cx="128905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7</a:t>
            </a:fld>
            <a:endParaRPr sz="10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763" y="3658361"/>
            <a:ext cx="4041775" cy="149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Развитие  промы</a:t>
            </a:r>
            <a:r>
              <a:rPr spc="-10" dirty="0"/>
              <a:t>ш</a:t>
            </a:r>
            <a:r>
              <a:rPr dirty="0"/>
              <a:t>ленности  и</a:t>
            </a:r>
            <a:r>
              <a:rPr spc="-90" dirty="0"/>
              <a:t> </a:t>
            </a:r>
            <a:r>
              <a:rPr dirty="0"/>
              <a:t>АПК</a:t>
            </a:r>
          </a:p>
        </p:txBody>
      </p:sp>
      <p:sp>
        <p:nvSpPr>
          <p:cNvPr id="3" name="object 3"/>
          <p:cNvSpPr/>
          <p:nvPr/>
        </p:nvSpPr>
        <p:spPr>
          <a:xfrm>
            <a:off x="5037137" y="1645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7137" y="146996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2965" y="81959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453"/>
                </a:lnTo>
                <a:lnTo>
                  <a:pt x="0" y="470725"/>
                </a:lnTo>
                <a:lnTo>
                  <a:pt x="9001" y="516997"/>
                </a:lnTo>
                <a:lnTo>
                  <a:pt x="36004" y="557720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319" y="557720"/>
                </a:lnTo>
                <a:lnTo>
                  <a:pt x="932322" y="516997"/>
                </a:lnTo>
                <a:lnTo>
                  <a:pt x="941324" y="470725"/>
                </a:lnTo>
                <a:lnTo>
                  <a:pt x="932322" y="424453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655" y="164590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384"/>
                </a:lnTo>
                <a:lnTo>
                  <a:pt x="424398" y="932388"/>
                </a:lnTo>
                <a:lnTo>
                  <a:pt x="470344" y="941327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7655" y="1470023"/>
            <a:ext cx="470534" cy="941705"/>
          </a:xfrm>
          <a:custGeom>
            <a:avLst/>
            <a:gdLst/>
            <a:ahLst/>
            <a:cxnLst/>
            <a:rect l="l" t="t" r="r" b="b"/>
            <a:pathLst>
              <a:path w="470534" h="941705">
                <a:moveTo>
                  <a:pt x="470344" y="0"/>
                </a:moveTo>
                <a:lnTo>
                  <a:pt x="424398" y="8939"/>
                </a:lnTo>
                <a:lnTo>
                  <a:pt x="383730" y="35942"/>
                </a:lnTo>
                <a:lnTo>
                  <a:pt x="36004" y="383668"/>
                </a:lnTo>
                <a:lnTo>
                  <a:pt x="9001" y="424336"/>
                </a:lnTo>
                <a:lnTo>
                  <a:pt x="0" y="470600"/>
                </a:lnTo>
                <a:lnTo>
                  <a:pt x="9001" y="516863"/>
                </a:lnTo>
                <a:lnTo>
                  <a:pt x="36004" y="557531"/>
                </a:lnTo>
                <a:lnTo>
                  <a:pt x="383730" y="905257"/>
                </a:lnTo>
                <a:lnTo>
                  <a:pt x="424398" y="932261"/>
                </a:lnTo>
                <a:lnTo>
                  <a:pt x="470344" y="941200"/>
                </a:lnTo>
                <a:lnTo>
                  <a:pt x="47034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162" y="0"/>
            <a:ext cx="938530" cy="463550"/>
          </a:xfrm>
          <a:custGeom>
            <a:avLst/>
            <a:gdLst/>
            <a:ahLst/>
            <a:cxnLst/>
            <a:rect l="l" t="t" r="r" b="b"/>
            <a:pathLst>
              <a:path w="938529" h="463550">
                <a:moveTo>
                  <a:pt x="938359" y="0"/>
                </a:moveTo>
                <a:lnTo>
                  <a:pt x="0" y="0"/>
                </a:lnTo>
                <a:lnTo>
                  <a:pt x="7518" y="38651"/>
                </a:lnTo>
                <a:lnTo>
                  <a:pt x="34522" y="79375"/>
                </a:lnTo>
                <a:lnTo>
                  <a:pt x="382248" y="427100"/>
                </a:lnTo>
                <a:lnTo>
                  <a:pt x="422915" y="454104"/>
                </a:lnTo>
                <a:lnTo>
                  <a:pt x="469179" y="463105"/>
                </a:lnTo>
                <a:lnTo>
                  <a:pt x="515443" y="454104"/>
                </a:lnTo>
                <a:lnTo>
                  <a:pt x="556111" y="427100"/>
                </a:lnTo>
                <a:lnTo>
                  <a:pt x="903837" y="79375"/>
                </a:lnTo>
                <a:lnTo>
                  <a:pt x="930840" y="38651"/>
                </a:lnTo>
                <a:lnTo>
                  <a:pt x="9383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692" y="2777045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2692" y="408247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520" y="343211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3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210" y="2777045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210" y="4082478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235" y="213417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5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692" y="5399341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692" y="6704774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8520" y="605440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2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3210" y="5399341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3210" y="6704774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1" y="941324"/>
                </a:lnTo>
                <a:lnTo>
                  <a:pt x="474789" y="940520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235" y="4756467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19"/>
                </a:lnTo>
                <a:lnTo>
                  <a:pt x="424398" y="932322"/>
                </a:lnTo>
                <a:lnTo>
                  <a:pt x="470662" y="941324"/>
                </a:lnTo>
                <a:lnTo>
                  <a:pt x="516925" y="932322"/>
                </a:lnTo>
                <a:lnTo>
                  <a:pt x="557593" y="905319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2692" y="8033702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2" y="941397"/>
                </a:lnTo>
                <a:lnTo>
                  <a:pt x="516925" y="932393"/>
                </a:lnTo>
                <a:lnTo>
                  <a:pt x="557593" y="905382"/>
                </a:lnTo>
                <a:lnTo>
                  <a:pt x="905319" y="557593"/>
                </a:lnTo>
                <a:lnTo>
                  <a:pt x="932322" y="516925"/>
                </a:lnTo>
                <a:lnTo>
                  <a:pt x="941324" y="470661"/>
                </a:lnTo>
                <a:lnTo>
                  <a:pt x="932322" y="424398"/>
                </a:lnTo>
                <a:lnTo>
                  <a:pt x="905319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2692" y="9339135"/>
            <a:ext cx="941705" cy="567055"/>
          </a:xfrm>
          <a:custGeom>
            <a:avLst/>
            <a:gdLst/>
            <a:ahLst/>
            <a:cxnLst/>
            <a:rect l="l" t="t" r="r" b="b"/>
            <a:pathLst>
              <a:path w="941704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896065" y="566862"/>
                </a:lnTo>
                <a:lnTo>
                  <a:pt x="905319" y="557608"/>
                </a:lnTo>
                <a:lnTo>
                  <a:pt x="932322" y="516937"/>
                </a:lnTo>
                <a:lnTo>
                  <a:pt x="941324" y="470673"/>
                </a:lnTo>
                <a:lnTo>
                  <a:pt x="932322" y="424410"/>
                </a:lnTo>
                <a:lnTo>
                  <a:pt x="905319" y="383743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8520" y="8688809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3"/>
                </a:lnTo>
                <a:lnTo>
                  <a:pt x="383730" y="36014"/>
                </a:lnTo>
                <a:lnTo>
                  <a:pt x="36004" y="383740"/>
                </a:lnTo>
                <a:lnTo>
                  <a:pt x="9001" y="424413"/>
                </a:lnTo>
                <a:lnTo>
                  <a:pt x="0" y="470677"/>
                </a:lnTo>
                <a:lnTo>
                  <a:pt x="9001" y="516942"/>
                </a:lnTo>
                <a:lnTo>
                  <a:pt x="36004" y="557615"/>
                </a:lnTo>
                <a:lnTo>
                  <a:pt x="383730" y="905341"/>
                </a:lnTo>
                <a:lnTo>
                  <a:pt x="424398" y="932352"/>
                </a:lnTo>
                <a:lnTo>
                  <a:pt x="470662" y="941355"/>
                </a:lnTo>
                <a:lnTo>
                  <a:pt x="516925" y="932352"/>
                </a:lnTo>
                <a:lnTo>
                  <a:pt x="557593" y="905341"/>
                </a:lnTo>
                <a:lnTo>
                  <a:pt x="905319" y="557615"/>
                </a:lnTo>
                <a:lnTo>
                  <a:pt x="932322" y="516942"/>
                </a:lnTo>
                <a:lnTo>
                  <a:pt x="941324" y="470677"/>
                </a:lnTo>
                <a:lnTo>
                  <a:pt x="932322" y="424413"/>
                </a:lnTo>
                <a:lnTo>
                  <a:pt x="905319" y="383740"/>
                </a:lnTo>
                <a:lnTo>
                  <a:pt x="557593" y="36014"/>
                </a:lnTo>
                <a:lnTo>
                  <a:pt x="516925" y="9003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210" y="8033702"/>
            <a:ext cx="474980" cy="941705"/>
          </a:xfrm>
          <a:custGeom>
            <a:avLst/>
            <a:gdLst/>
            <a:ahLst/>
            <a:cxnLst/>
            <a:rect l="l" t="t" r="r" b="b"/>
            <a:pathLst>
              <a:path w="474979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1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382"/>
                </a:lnTo>
                <a:lnTo>
                  <a:pt x="424398" y="932393"/>
                </a:lnTo>
                <a:lnTo>
                  <a:pt x="470661" y="941397"/>
                </a:lnTo>
                <a:lnTo>
                  <a:pt x="474789" y="940593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3210" y="9339135"/>
            <a:ext cx="474980" cy="567055"/>
          </a:xfrm>
          <a:custGeom>
            <a:avLst/>
            <a:gdLst/>
            <a:ahLst/>
            <a:cxnLst/>
            <a:rect l="l" t="t" r="r" b="b"/>
            <a:pathLst>
              <a:path w="474979" h="56705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43"/>
                </a:lnTo>
                <a:lnTo>
                  <a:pt x="9001" y="424410"/>
                </a:lnTo>
                <a:lnTo>
                  <a:pt x="0" y="470673"/>
                </a:lnTo>
                <a:lnTo>
                  <a:pt x="9001" y="516937"/>
                </a:lnTo>
                <a:lnTo>
                  <a:pt x="36004" y="557608"/>
                </a:lnTo>
                <a:lnTo>
                  <a:pt x="45258" y="566862"/>
                </a:lnTo>
                <a:lnTo>
                  <a:pt x="474789" y="566862"/>
                </a:lnTo>
                <a:lnTo>
                  <a:pt x="474789" y="803"/>
                </a:lnTo>
                <a:lnTo>
                  <a:pt x="47066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235" y="7390828"/>
            <a:ext cx="941705" cy="941705"/>
          </a:xfrm>
          <a:custGeom>
            <a:avLst/>
            <a:gdLst/>
            <a:ahLst/>
            <a:cxnLst/>
            <a:rect l="l" t="t" r="r" b="b"/>
            <a:pathLst>
              <a:path w="941704" h="941704">
                <a:moveTo>
                  <a:pt x="470662" y="0"/>
                </a:moveTo>
                <a:lnTo>
                  <a:pt x="424398" y="9001"/>
                </a:lnTo>
                <a:lnTo>
                  <a:pt x="383730" y="36004"/>
                </a:lnTo>
                <a:lnTo>
                  <a:pt x="36004" y="383730"/>
                </a:lnTo>
                <a:lnTo>
                  <a:pt x="9001" y="424398"/>
                </a:lnTo>
                <a:lnTo>
                  <a:pt x="0" y="470662"/>
                </a:lnTo>
                <a:lnTo>
                  <a:pt x="9001" y="516925"/>
                </a:lnTo>
                <a:lnTo>
                  <a:pt x="36004" y="557593"/>
                </a:lnTo>
                <a:lnTo>
                  <a:pt x="383730" y="905446"/>
                </a:lnTo>
                <a:lnTo>
                  <a:pt x="424398" y="932449"/>
                </a:lnTo>
                <a:lnTo>
                  <a:pt x="470662" y="941451"/>
                </a:lnTo>
                <a:lnTo>
                  <a:pt x="516925" y="932449"/>
                </a:lnTo>
                <a:lnTo>
                  <a:pt x="557593" y="905446"/>
                </a:lnTo>
                <a:lnTo>
                  <a:pt x="905446" y="557593"/>
                </a:lnTo>
                <a:lnTo>
                  <a:pt x="932449" y="516925"/>
                </a:lnTo>
                <a:lnTo>
                  <a:pt x="941451" y="470662"/>
                </a:lnTo>
                <a:lnTo>
                  <a:pt x="932449" y="424398"/>
                </a:lnTo>
                <a:lnTo>
                  <a:pt x="905446" y="383730"/>
                </a:lnTo>
                <a:lnTo>
                  <a:pt x="557593" y="36004"/>
                </a:lnTo>
                <a:lnTo>
                  <a:pt x="516925" y="9001"/>
                </a:lnTo>
                <a:lnTo>
                  <a:pt x="4706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68" y="352043"/>
            <a:ext cx="1146047" cy="112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5" y="5062728"/>
            <a:ext cx="441960" cy="44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291" y="7179564"/>
            <a:ext cx="400811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94970" cy="9906000"/>
          </a:xfrm>
          <a:custGeom>
            <a:avLst/>
            <a:gdLst/>
            <a:ahLst/>
            <a:cxnLst/>
            <a:rect l="l" t="t" r="r" b="b"/>
            <a:pathLst>
              <a:path w="394970" h="9906000">
                <a:moveTo>
                  <a:pt x="0" y="9906000"/>
                </a:moveTo>
                <a:lnTo>
                  <a:pt x="394716" y="9906000"/>
                </a:lnTo>
                <a:lnTo>
                  <a:pt x="394716" y="0"/>
                </a:lnTo>
                <a:lnTo>
                  <a:pt x="0" y="0"/>
                </a:lnTo>
                <a:lnTo>
                  <a:pt x="0" y="990600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5149" y="446785"/>
            <a:ext cx="317627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2B2A29"/>
                </a:solidFill>
                <a:latin typeface="Montserrat"/>
                <a:cs typeface="Montserrat"/>
              </a:rPr>
              <a:t>Основные</a:t>
            </a:r>
            <a:r>
              <a:rPr sz="2400" b="1" spc="-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2400" b="1" dirty="0">
                <a:solidFill>
                  <a:srgbClr val="2B2A29"/>
                </a:solidFill>
                <a:latin typeface="Montserrat"/>
                <a:cs typeface="Montserrat"/>
              </a:rPr>
              <a:t>отрасли  промышленности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9191" y="7266178"/>
            <a:ext cx="43840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Выращивание зерновых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культур,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картофеля и</a:t>
            </a:r>
            <a:r>
              <a:rPr sz="1200" spc="-14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овощей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" y="7635240"/>
            <a:ext cx="5582920" cy="1437640"/>
          </a:xfrm>
          <a:custGeom>
            <a:avLst/>
            <a:gdLst/>
            <a:ahLst/>
            <a:cxnLst/>
            <a:rect l="l" t="t" r="r" b="b"/>
            <a:pathLst>
              <a:path w="5582920" h="1437640">
                <a:moveTo>
                  <a:pt x="0" y="239521"/>
                </a:moveTo>
                <a:lnTo>
                  <a:pt x="4866" y="191235"/>
                </a:lnTo>
                <a:lnTo>
                  <a:pt x="18822" y="146268"/>
                </a:lnTo>
                <a:lnTo>
                  <a:pt x="40906" y="105581"/>
                </a:lnTo>
                <a:lnTo>
                  <a:pt x="70154" y="70135"/>
                </a:lnTo>
                <a:lnTo>
                  <a:pt x="105603" y="40893"/>
                </a:lnTo>
                <a:lnTo>
                  <a:pt x="146289" y="18815"/>
                </a:lnTo>
                <a:lnTo>
                  <a:pt x="191250" y="4864"/>
                </a:lnTo>
                <a:lnTo>
                  <a:pt x="239522" y="0"/>
                </a:lnTo>
                <a:lnTo>
                  <a:pt x="5342890" y="0"/>
                </a:lnTo>
                <a:lnTo>
                  <a:pt x="5391176" y="4864"/>
                </a:lnTo>
                <a:lnTo>
                  <a:pt x="5436143" y="18815"/>
                </a:lnTo>
                <a:lnTo>
                  <a:pt x="5476830" y="40893"/>
                </a:lnTo>
                <a:lnTo>
                  <a:pt x="5512276" y="70135"/>
                </a:lnTo>
                <a:lnTo>
                  <a:pt x="5541518" y="105581"/>
                </a:lnTo>
                <a:lnTo>
                  <a:pt x="5563596" y="146268"/>
                </a:lnTo>
                <a:lnTo>
                  <a:pt x="5577547" y="191235"/>
                </a:lnTo>
                <a:lnTo>
                  <a:pt x="5582412" y="239521"/>
                </a:lnTo>
                <a:lnTo>
                  <a:pt x="5582412" y="1197609"/>
                </a:lnTo>
                <a:lnTo>
                  <a:pt x="5577547" y="1245881"/>
                </a:lnTo>
                <a:lnTo>
                  <a:pt x="5563596" y="1290842"/>
                </a:lnTo>
                <a:lnTo>
                  <a:pt x="5541518" y="1331528"/>
                </a:lnTo>
                <a:lnTo>
                  <a:pt x="5512276" y="1366977"/>
                </a:lnTo>
                <a:lnTo>
                  <a:pt x="5476830" y="1396225"/>
                </a:lnTo>
                <a:lnTo>
                  <a:pt x="5436143" y="1418309"/>
                </a:lnTo>
                <a:lnTo>
                  <a:pt x="5391176" y="1432265"/>
                </a:lnTo>
                <a:lnTo>
                  <a:pt x="5342890" y="1437131"/>
                </a:lnTo>
                <a:lnTo>
                  <a:pt x="239522" y="1437131"/>
                </a:lnTo>
                <a:lnTo>
                  <a:pt x="191250" y="1432265"/>
                </a:lnTo>
                <a:lnTo>
                  <a:pt x="146289" y="1418309"/>
                </a:lnTo>
                <a:lnTo>
                  <a:pt x="105603" y="1396225"/>
                </a:lnTo>
                <a:lnTo>
                  <a:pt x="70154" y="1366977"/>
                </a:lnTo>
                <a:lnTo>
                  <a:pt x="40906" y="1331528"/>
                </a:lnTo>
                <a:lnTo>
                  <a:pt x="18822" y="1290842"/>
                </a:lnTo>
                <a:lnTo>
                  <a:pt x="4866" y="1245881"/>
                </a:lnTo>
                <a:lnTo>
                  <a:pt x="0" y="1197609"/>
                </a:lnTo>
                <a:lnTo>
                  <a:pt x="0" y="239521"/>
                </a:lnTo>
                <a:close/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13961" y="7772400"/>
            <a:ext cx="42227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CC00"/>
                </a:solidFill>
                <a:latin typeface="Montserrat"/>
                <a:cs typeface="Montserrat"/>
              </a:rPr>
              <a:t>108</a:t>
            </a:r>
            <a:endParaRPr sz="18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га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4884" y="7832343"/>
            <a:ext cx="143129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Посевная</a:t>
            </a:r>
            <a:r>
              <a:rPr sz="1100" spc="-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площадь  картофеля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09921" y="7754873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65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10710" y="8393303"/>
            <a:ext cx="609600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CC00"/>
                </a:solidFill>
                <a:latin typeface="Montserrat"/>
                <a:cs typeface="Montserrat"/>
              </a:rPr>
              <a:t>137,4</a:t>
            </a:r>
            <a:endParaRPr sz="18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ц/га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0778" y="8376666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062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85105" y="8450833"/>
            <a:ext cx="139192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2905">
              <a:lnSpc>
                <a:spcPct val="100000"/>
              </a:lnSpc>
            </a:pPr>
            <a:r>
              <a:rPr sz="1100" spc="5" dirty="0">
                <a:solidFill>
                  <a:srgbClr val="2B2A29"/>
                </a:solidFill>
                <a:latin typeface="Montserrat"/>
                <a:cs typeface="Montserrat"/>
              </a:rPr>
              <a:t>У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р</a:t>
            </a:r>
            <a:r>
              <a:rPr sz="1100" spc="5" dirty="0">
                <a:solidFill>
                  <a:srgbClr val="2B2A29"/>
                </a:solidFill>
                <a:latin typeface="Montserrat"/>
                <a:cs typeface="Montserrat"/>
              </a:rPr>
              <a:t>о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ж</a:t>
            </a:r>
            <a:r>
              <a:rPr sz="1100" spc="5" dirty="0">
                <a:solidFill>
                  <a:srgbClr val="2B2A29"/>
                </a:solidFill>
                <a:latin typeface="Montserrat"/>
                <a:cs typeface="Montserrat"/>
              </a:rPr>
              <a:t>а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йн</a:t>
            </a:r>
            <a:r>
              <a:rPr sz="1100" spc="5" dirty="0">
                <a:solidFill>
                  <a:srgbClr val="2B2A29"/>
                </a:solidFill>
                <a:latin typeface="Montserrat"/>
                <a:cs typeface="Montserrat"/>
              </a:rPr>
              <a:t>о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с</a:t>
            </a:r>
            <a:r>
              <a:rPr sz="1100" spc="5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ь  картофеля</a:t>
            </a:r>
            <a:endParaRPr sz="1100">
              <a:latin typeface="Montserrat"/>
              <a:cs typeface="Montserrat"/>
            </a:endParaRPr>
          </a:p>
          <a:p>
            <a:pPr marL="657225">
              <a:lnSpc>
                <a:spcPct val="100000"/>
              </a:lnSpc>
              <a:spcBef>
                <a:spcPts val="865"/>
              </a:spcBef>
            </a:pPr>
            <a:r>
              <a:rPr sz="800" dirty="0">
                <a:solidFill>
                  <a:srgbClr val="7E7E7E"/>
                </a:solidFill>
                <a:latin typeface="Montserrat"/>
                <a:cs typeface="Montserrat"/>
              </a:rPr>
              <a:t>(на</a:t>
            </a:r>
            <a:r>
              <a:rPr sz="800" spc="-65" dirty="0">
                <a:solidFill>
                  <a:srgbClr val="7E7E7E"/>
                </a:solidFill>
                <a:latin typeface="Montserrat"/>
                <a:cs typeface="Montserrat"/>
              </a:rPr>
              <a:t> </a:t>
            </a:r>
            <a:r>
              <a:rPr sz="800" spc="-5" dirty="0">
                <a:solidFill>
                  <a:srgbClr val="7E7E7E"/>
                </a:solidFill>
                <a:latin typeface="Montserrat"/>
                <a:cs typeface="Montserrat"/>
              </a:rPr>
              <a:t>01.01.2024)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7355" y="7772400"/>
            <a:ext cx="655320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CC00"/>
                </a:solidFill>
                <a:latin typeface="Montserrat"/>
                <a:cs typeface="Montserrat"/>
              </a:rPr>
              <a:t>4</a:t>
            </a:r>
            <a:r>
              <a:rPr sz="1800" b="1" spc="-100" dirty="0">
                <a:solidFill>
                  <a:srgbClr val="FFCC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C00"/>
                </a:solidFill>
                <a:latin typeface="Montserrat"/>
                <a:cs typeface="Montserrat"/>
              </a:rPr>
              <a:t>355</a:t>
            </a:r>
            <a:endParaRPr sz="18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га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4102" y="7832343"/>
            <a:ext cx="176022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Площадь под  зерновыми</a:t>
            </a:r>
            <a:r>
              <a:rPr sz="11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культурами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9394" y="7754873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65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66189" y="8393303"/>
            <a:ext cx="496570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CC00"/>
                </a:solidFill>
                <a:latin typeface="Montserrat"/>
                <a:cs typeface="Montserrat"/>
              </a:rPr>
              <a:t>2</a:t>
            </a:r>
            <a:r>
              <a:rPr sz="1800" b="1" dirty="0">
                <a:solidFill>
                  <a:srgbClr val="FFCC00"/>
                </a:solidFill>
                <a:latin typeface="Montserrat"/>
                <a:cs typeface="Montserrat"/>
              </a:rPr>
              <a:t>3,7</a:t>
            </a:r>
            <a:endParaRPr sz="18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ц/га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4323" y="8464550"/>
            <a:ext cx="13392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Урожайность  зерновых</a:t>
            </a:r>
            <a:r>
              <a:rPr sz="11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2B2A29"/>
                </a:solidFill>
                <a:latin typeface="Montserrat"/>
                <a:cs typeface="Montserrat"/>
              </a:rPr>
              <a:t>культур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00250" y="8376666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062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19" y="5596128"/>
            <a:ext cx="5582920" cy="1466215"/>
          </a:xfrm>
          <a:custGeom>
            <a:avLst/>
            <a:gdLst/>
            <a:ahLst/>
            <a:cxnLst/>
            <a:rect l="l" t="t" r="r" b="b"/>
            <a:pathLst>
              <a:path w="5582920" h="1466215">
                <a:moveTo>
                  <a:pt x="0" y="180848"/>
                </a:moveTo>
                <a:lnTo>
                  <a:pt x="6461" y="132791"/>
                </a:lnTo>
                <a:lnTo>
                  <a:pt x="24696" y="89596"/>
                </a:lnTo>
                <a:lnTo>
                  <a:pt x="52981" y="52990"/>
                </a:lnTo>
                <a:lnTo>
                  <a:pt x="89590" y="24703"/>
                </a:lnTo>
                <a:lnTo>
                  <a:pt x="132800" y="6464"/>
                </a:lnTo>
                <a:lnTo>
                  <a:pt x="180886" y="0"/>
                </a:lnTo>
                <a:lnTo>
                  <a:pt x="5401564" y="0"/>
                </a:lnTo>
                <a:lnTo>
                  <a:pt x="5449620" y="6464"/>
                </a:lnTo>
                <a:lnTo>
                  <a:pt x="5492815" y="24703"/>
                </a:lnTo>
                <a:lnTo>
                  <a:pt x="5529421" y="52990"/>
                </a:lnTo>
                <a:lnTo>
                  <a:pt x="5557708" y="89596"/>
                </a:lnTo>
                <a:lnTo>
                  <a:pt x="5575947" y="132791"/>
                </a:lnTo>
                <a:lnTo>
                  <a:pt x="5582412" y="180848"/>
                </a:lnTo>
                <a:lnTo>
                  <a:pt x="5582412" y="1285240"/>
                </a:lnTo>
                <a:lnTo>
                  <a:pt x="5575947" y="1333296"/>
                </a:lnTo>
                <a:lnTo>
                  <a:pt x="5557708" y="1376491"/>
                </a:lnTo>
                <a:lnTo>
                  <a:pt x="5529421" y="1413097"/>
                </a:lnTo>
                <a:lnTo>
                  <a:pt x="5492815" y="1441384"/>
                </a:lnTo>
                <a:lnTo>
                  <a:pt x="5449620" y="1459623"/>
                </a:lnTo>
                <a:lnTo>
                  <a:pt x="5401564" y="1466088"/>
                </a:lnTo>
                <a:lnTo>
                  <a:pt x="180886" y="1466088"/>
                </a:lnTo>
                <a:lnTo>
                  <a:pt x="132800" y="1459623"/>
                </a:lnTo>
                <a:lnTo>
                  <a:pt x="89590" y="1441384"/>
                </a:lnTo>
                <a:lnTo>
                  <a:pt x="52981" y="1413097"/>
                </a:lnTo>
                <a:lnTo>
                  <a:pt x="24696" y="1376491"/>
                </a:lnTo>
                <a:lnTo>
                  <a:pt x="6461" y="1333296"/>
                </a:lnTo>
                <a:lnTo>
                  <a:pt x="0" y="1285240"/>
                </a:lnTo>
                <a:lnTo>
                  <a:pt x="0" y="180848"/>
                </a:lnTo>
                <a:close/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3528" y="5708396"/>
            <a:ext cx="5524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C000"/>
                </a:solidFill>
                <a:latin typeface="Montserrat"/>
                <a:cs typeface="Montserrat"/>
              </a:rPr>
              <a:t>6504</a:t>
            </a:r>
            <a:endParaRPr sz="1600">
              <a:latin typeface="Montserrat"/>
              <a:cs typeface="Montserrat"/>
            </a:endParaRPr>
          </a:p>
          <a:p>
            <a:pPr marL="74930">
              <a:lnSpc>
                <a:spcPct val="100000"/>
              </a:lnSpc>
              <a:spcBef>
                <a:spcPts val="20"/>
              </a:spcBef>
            </a:pPr>
            <a:r>
              <a:rPr sz="1050" spc="5" dirty="0">
                <a:solidFill>
                  <a:srgbClr val="2B2A29"/>
                </a:solidFill>
                <a:latin typeface="Montserrat"/>
                <a:cs typeface="Montserrat"/>
              </a:rPr>
              <a:t>голов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8526" y="5688584"/>
            <a:ext cx="100266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2B2A29"/>
                </a:solidFill>
                <a:latin typeface="Montserrat"/>
                <a:cs typeface="Montserrat"/>
              </a:rPr>
              <a:t>Поголовье 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крупного  рогатого</a:t>
            </a:r>
            <a:r>
              <a:rPr sz="1000" spc="-5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скота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71394" y="5708396"/>
            <a:ext cx="5435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CC00"/>
                </a:solidFill>
                <a:latin typeface="Montserrat"/>
                <a:cs typeface="Montserrat"/>
              </a:rPr>
              <a:t>6768</a:t>
            </a:r>
            <a:endParaRPr sz="160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50" spc="-5" dirty="0">
                <a:solidFill>
                  <a:srgbClr val="2B2A29"/>
                </a:solidFill>
                <a:latin typeface="Montserrat"/>
                <a:cs typeface="Montserrat"/>
              </a:rPr>
              <a:t>кг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46145" y="5688584"/>
            <a:ext cx="69024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Надой  молока</a:t>
            </a:r>
            <a:r>
              <a:rPr sz="1000" spc="-7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за  1</a:t>
            </a:r>
            <a:r>
              <a:rPr sz="1000" spc="-9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корову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90294" y="5676138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65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1182" y="5676138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65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67225" y="5708396"/>
            <a:ext cx="633095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5" dirty="0" smtClean="0">
                <a:solidFill>
                  <a:srgbClr val="FFCC00"/>
                </a:solidFill>
                <a:latin typeface="Montserrat"/>
                <a:cs typeface="Montserrat"/>
              </a:rPr>
              <a:t>2</a:t>
            </a:r>
            <a:r>
              <a:rPr lang="ru-RU" sz="1600" b="1" spc="-15" dirty="0" smtClean="0">
                <a:solidFill>
                  <a:srgbClr val="FFCC00"/>
                </a:solidFill>
                <a:latin typeface="Montserrat"/>
                <a:cs typeface="Montserrat"/>
              </a:rPr>
              <a:t>2</a:t>
            </a:r>
            <a:endParaRPr sz="1600" dirty="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тыс</a:t>
            </a:r>
            <a:r>
              <a:rPr sz="1050" spc="-10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тонн</a:t>
            </a:r>
            <a:endParaRPr sz="1050" dirty="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33238" y="5765419"/>
            <a:ext cx="97726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2B2A29"/>
                </a:solidFill>
                <a:latin typeface="Montserrat"/>
                <a:cs typeface="Montserrat"/>
              </a:rPr>
              <a:t>П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рои</a:t>
            </a:r>
            <a:r>
              <a:rPr sz="1000" spc="-10" dirty="0">
                <a:solidFill>
                  <a:srgbClr val="2B2A29"/>
                </a:solidFill>
                <a:latin typeface="Montserrat"/>
                <a:cs typeface="Montserrat"/>
              </a:rPr>
              <a:t>з</a:t>
            </a:r>
            <a:r>
              <a:rPr sz="1000" spc="-15" dirty="0">
                <a:solidFill>
                  <a:srgbClr val="2B2A29"/>
                </a:solidFill>
                <a:latin typeface="Montserrat"/>
                <a:cs typeface="Montserrat"/>
              </a:rPr>
              <a:t>в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одс</a:t>
            </a:r>
            <a:r>
              <a:rPr sz="1000" spc="-10" dirty="0">
                <a:solidFill>
                  <a:srgbClr val="2B2A29"/>
                </a:solidFill>
                <a:latin typeface="Montserrat"/>
                <a:cs typeface="Montserrat"/>
              </a:rPr>
              <a:t>т</a:t>
            </a:r>
            <a:r>
              <a:rPr sz="1000" spc="-15" dirty="0">
                <a:solidFill>
                  <a:srgbClr val="2B2A29"/>
                </a:solidFill>
                <a:latin typeface="Montserrat"/>
                <a:cs typeface="Montserrat"/>
              </a:rPr>
              <a:t>в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о  молока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53990" y="5676138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65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29180" y="6480175"/>
            <a:ext cx="42735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1600" b="1" spc="-5" dirty="0">
                <a:solidFill>
                  <a:srgbClr val="FFCC00"/>
                </a:solidFill>
                <a:latin typeface="Montserrat"/>
                <a:cs typeface="Montserrat"/>
              </a:rPr>
              <a:t>420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50" spc="5" dirty="0">
                <a:solidFill>
                  <a:srgbClr val="2B2A29"/>
                </a:solidFill>
                <a:latin typeface="Montserrat"/>
                <a:cs typeface="Montserrat"/>
              </a:rPr>
              <a:t>голов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9967" y="6537197"/>
            <a:ext cx="73596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2B2A29"/>
                </a:solidFill>
                <a:latin typeface="Montserrat"/>
                <a:cs typeface="Montserrat"/>
              </a:rPr>
              <a:t>П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ого</a:t>
            </a:r>
            <a:r>
              <a:rPr sz="1000" spc="-15" dirty="0">
                <a:solidFill>
                  <a:srgbClr val="2B2A29"/>
                </a:solidFill>
                <a:latin typeface="Montserrat"/>
                <a:cs typeface="Montserrat"/>
              </a:rPr>
              <a:t>л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о</a:t>
            </a:r>
            <a:r>
              <a:rPr sz="1000" spc="-10" dirty="0">
                <a:solidFill>
                  <a:srgbClr val="2B2A29"/>
                </a:solidFill>
                <a:latin typeface="Montserrat"/>
                <a:cs typeface="Montserrat"/>
              </a:rPr>
              <a:t>в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ье  овец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94582" y="6480175"/>
            <a:ext cx="3556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CC00"/>
                </a:solidFill>
                <a:latin typeface="Montserrat"/>
                <a:cs typeface="Montserrat"/>
              </a:rPr>
              <a:t>8,4</a:t>
            </a:r>
            <a:endParaRPr sz="1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50" dirty="0">
                <a:solidFill>
                  <a:srgbClr val="2B2A29"/>
                </a:solidFill>
                <a:latin typeface="Montserrat"/>
                <a:cs typeface="Montserrat"/>
              </a:rPr>
              <a:t>то</a:t>
            </a:r>
            <a:r>
              <a:rPr sz="1050" spc="-5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r>
              <a:rPr sz="1050" spc="5" dirty="0">
                <a:solidFill>
                  <a:srgbClr val="2B2A29"/>
                </a:solidFill>
                <a:latin typeface="Montserrat"/>
                <a:cs typeface="Montserrat"/>
              </a:rPr>
              <a:t>н</a:t>
            </a:r>
            <a:endParaRPr sz="1050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69638" y="6537197"/>
            <a:ext cx="115062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2B2A29"/>
                </a:solidFill>
                <a:latin typeface="Montserrat"/>
                <a:cs typeface="Montserrat"/>
              </a:rPr>
              <a:t>Производство 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овечьего</a:t>
            </a:r>
            <a:r>
              <a:rPr sz="1000" spc="-6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000" spc="-5" dirty="0">
                <a:solidFill>
                  <a:srgbClr val="2B2A29"/>
                </a:solidFill>
                <a:latin typeface="Montserrat"/>
                <a:cs typeface="Montserrat"/>
              </a:rPr>
              <a:t>молока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52877" y="6451853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5">
                <a:moveTo>
                  <a:pt x="0" y="0"/>
                </a:moveTo>
                <a:lnTo>
                  <a:pt x="0" y="493141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2929" y="6451853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5">
                <a:moveTo>
                  <a:pt x="0" y="0"/>
                </a:moveTo>
                <a:lnTo>
                  <a:pt x="0" y="493141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19" y="1335024"/>
            <a:ext cx="5560060" cy="3281679"/>
          </a:xfrm>
          <a:custGeom>
            <a:avLst/>
            <a:gdLst/>
            <a:ahLst/>
            <a:cxnLst/>
            <a:rect l="l" t="t" r="r" b="b"/>
            <a:pathLst>
              <a:path w="5560060" h="3281679">
                <a:moveTo>
                  <a:pt x="0" y="260730"/>
                </a:moveTo>
                <a:lnTo>
                  <a:pt x="4201" y="213858"/>
                </a:lnTo>
                <a:lnTo>
                  <a:pt x="16316" y="169745"/>
                </a:lnTo>
                <a:lnTo>
                  <a:pt x="35606" y="129126"/>
                </a:lnTo>
                <a:lnTo>
                  <a:pt x="61336" y="92737"/>
                </a:lnTo>
                <a:lnTo>
                  <a:pt x="92768" y="61313"/>
                </a:lnTo>
                <a:lnTo>
                  <a:pt x="129167" y="35592"/>
                </a:lnTo>
                <a:lnTo>
                  <a:pt x="169795" y="16309"/>
                </a:lnTo>
                <a:lnTo>
                  <a:pt x="213916" y="4200"/>
                </a:lnTo>
                <a:lnTo>
                  <a:pt x="260794" y="0"/>
                </a:lnTo>
                <a:lnTo>
                  <a:pt x="5298820" y="0"/>
                </a:lnTo>
                <a:lnTo>
                  <a:pt x="5345693" y="4200"/>
                </a:lnTo>
                <a:lnTo>
                  <a:pt x="5389806" y="16309"/>
                </a:lnTo>
                <a:lnTo>
                  <a:pt x="5430425" y="35592"/>
                </a:lnTo>
                <a:lnTo>
                  <a:pt x="5466814" y="61313"/>
                </a:lnTo>
                <a:lnTo>
                  <a:pt x="5498238" y="92737"/>
                </a:lnTo>
                <a:lnTo>
                  <a:pt x="5523959" y="129126"/>
                </a:lnTo>
                <a:lnTo>
                  <a:pt x="5543242" y="169745"/>
                </a:lnTo>
                <a:lnTo>
                  <a:pt x="5555351" y="213858"/>
                </a:lnTo>
                <a:lnTo>
                  <a:pt x="5559552" y="260730"/>
                </a:lnTo>
                <a:lnTo>
                  <a:pt x="5559552" y="3020441"/>
                </a:lnTo>
                <a:lnTo>
                  <a:pt x="5555351" y="3067313"/>
                </a:lnTo>
                <a:lnTo>
                  <a:pt x="5543242" y="3111426"/>
                </a:lnTo>
                <a:lnTo>
                  <a:pt x="5523959" y="3152045"/>
                </a:lnTo>
                <a:lnTo>
                  <a:pt x="5498238" y="3188434"/>
                </a:lnTo>
                <a:lnTo>
                  <a:pt x="5466814" y="3219858"/>
                </a:lnTo>
                <a:lnTo>
                  <a:pt x="5430425" y="3245579"/>
                </a:lnTo>
                <a:lnTo>
                  <a:pt x="5389806" y="3264862"/>
                </a:lnTo>
                <a:lnTo>
                  <a:pt x="5345693" y="3276971"/>
                </a:lnTo>
                <a:lnTo>
                  <a:pt x="5298820" y="3281172"/>
                </a:lnTo>
                <a:lnTo>
                  <a:pt x="260794" y="3281172"/>
                </a:lnTo>
                <a:lnTo>
                  <a:pt x="213916" y="3276971"/>
                </a:lnTo>
                <a:lnTo>
                  <a:pt x="169795" y="3264862"/>
                </a:lnTo>
                <a:lnTo>
                  <a:pt x="129167" y="3245579"/>
                </a:lnTo>
                <a:lnTo>
                  <a:pt x="92768" y="3219858"/>
                </a:lnTo>
                <a:lnTo>
                  <a:pt x="61336" y="3188434"/>
                </a:lnTo>
                <a:lnTo>
                  <a:pt x="35606" y="3152045"/>
                </a:lnTo>
                <a:lnTo>
                  <a:pt x="16316" y="3111426"/>
                </a:lnTo>
                <a:lnTo>
                  <a:pt x="4201" y="3067313"/>
                </a:lnTo>
                <a:lnTo>
                  <a:pt x="0" y="3020441"/>
                </a:lnTo>
                <a:lnTo>
                  <a:pt x="0" y="260730"/>
                </a:lnTo>
                <a:close/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71315" y="2183638"/>
            <a:ext cx="177038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67665">
              <a:lnSpc>
                <a:spcPts val="1620"/>
              </a:lnSpc>
            </a:pPr>
            <a:r>
              <a:rPr sz="1500" dirty="0">
                <a:solidFill>
                  <a:srgbClr val="2B2A29"/>
                </a:solidFill>
                <a:latin typeface="Montserrat"/>
                <a:cs typeface="Montserrat"/>
              </a:rPr>
              <a:t>Сельское,</a:t>
            </a:r>
            <a:r>
              <a:rPr sz="15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2B2A29"/>
                </a:solidFill>
                <a:latin typeface="Montserrat"/>
                <a:cs typeface="Montserrat"/>
              </a:rPr>
              <a:t>лесное  хозяйство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88821" y="2179954"/>
            <a:ext cx="2122805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0335" algn="ctr">
              <a:lnSpc>
                <a:spcPts val="1620"/>
              </a:lnSpc>
            </a:pPr>
            <a:r>
              <a:rPr sz="1500" spc="-10" dirty="0">
                <a:solidFill>
                  <a:srgbClr val="2B2A29"/>
                </a:solidFill>
                <a:latin typeface="Montserrat"/>
                <a:cs typeface="Montserrat"/>
              </a:rPr>
              <a:t>Об</a:t>
            </a:r>
            <a:r>
              <a:rPr sz="1500" dirty="0">
                <a:solidFill>
                  <a:srgbClr val="2B2A29"/>
                </a:solidFill>
                <a:latin typeface="Montserrat"/>
                <a:cs typeface="Montserrat"/>
              </a:rPr>
              <a:t>ра</a:t>
            </a:r>
            <a:r>
              <a:rPr sz="1500" spc="-5" dirty="0">
                <a:solidFill>
                  <a:srgbClr val="2B2A29"/>
                </a:solidFill>
                <a:latin typeface="Montserrat"/>
                <a:cs typeface="Montserrat"/>
              </a:rPr>
              <a:t>б</a:t>
            </a:r>
            <a:r>
              <a:rPr sz="1500" dirty="0">
                <a:solidFill>
                  <a:srgbClr val="2B2A29"/>
                </a:solidFill>
                <a:latin typeface="Montserrat"/>
                <a:cs typeface="Montserrat"/>
              </a:rPr>
              <a:t>ат</a:t>
            </a:r>
            <a:r>
              <a:rPr sz="1500" spc="-10" dirty="0">
                <a:solidFill>
                  <a:srgbClr val="2B2A29"/>
                </a:solidFill>
                <a:latin typeface="Montserrat"/>
                <a:cs typeface="Montserrat"/>
              </a:rPr>
              <a:t>ы</a:t>
            </a:r>
            <a:r>
              <a:rPr sz="1500" dirty="0">
                <a:solidFill>
                  <a:srgbClr val="2B2A29"/>
                </a:solidFill>
                <a:latin typeface="Montserrat"/>
                <a:cs typeface="Montserrat"/>
              </a:rPr>
              <a:t>ва</a:t>
            </a:r>
            <a:r>
              <a:rPr sz="1500" spc="-5" dirty="0">
                <a:solidFill>
                  <a:srgbClr val="2B2A29"/>
                </a:solidFill>
                <a:latin typeface="Montserrat"/>
                <a:cs typeface="Montserrat"/>
              </a:rPr>
              <a:t>ю</a:t>
            </a:r>
            <a:r>
              <a:rPr sz="1500" dirty="0">
                <a:solidFill>
                  <a:srgbClr val="2B2A29"/>
                </a:solidFill>
                <a:latin typeface="Montserrat"/>
                <a:cs typeface="Montserrat"/>
              </a:rPr>
              <a:t>щие  производства</a:t>
            </a:r>
            <a:endParaRPr sz="1500" dirty="0">
              <a:latin typeface="Montserrat"/>
              <a:cs typeface="Montserrat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B2A29"/>
                </a:solidFill>
                <a:latin typeface="Montserrat"/>
                <a:cs typeface="Montserrat"/>
              </a:rPr>
              <a:t>(машиностроение, деревообработка,  производство металлических</a:t>
            </a:r>
            <a:r>
              <a:rPr sz="800" spc="-12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B2A29"/>
                </a:solidFill>
                <a:latin typeface="Montserrat"/>
                <a:cs typeface="Montserrat"/>
              </a:rPr>
              <a:t>изделий,  прочего</a:t>
            </a:r>
            <a:r>
              <a:rPr sz="800" spc="-9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B2A29"/>
                </a:solidFill>
                <a:latin typeface="Montserrat"/>
                <a:cs typeface="Montserrat"/>
              </a:rPr>
              <a:t>оборудования)</a:t>
            </a:r>
            <a:endParaRPr sz="800" dirty="0">
              <a:latin typeface="Montserrat"/>
              <a:cs typeface="Montserrat"/>
            </a:endParaRPr>
          </a:p>
          <a:p>
            <a:pPr marL="2540" algn="ctr">
              <a:lnSpc>
                <a:spcPct val="100000"/>
              </a:lnSpc>
              <a:spcBef>
                <a:spcPts val="250"/>
              </a:spcBef>
            </a:pPr>
            <a:r>
              <a:rPr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5</a:t>
            </a:r>
            <a:r>
              <a:rPr lang="ru-RU"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5</a:t>
            </a:r>
            <a:r>
              <a:rPr sz="1500" b="1" spc="-105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500" b="1" dirty="0" err="1" smtClean="0">
                <a:solidFill>
                  <a:srgbClr val="FFCC00"/>
                </a:solidFill>
                <a:latin typeface="Montserrat SemiBold"/>
                <a:cs typeface="Montserrat SemiBold"/>
              </a:rPr>
              <a:t>предприяти</a:t>
            </a:r>
            <a:r>
              <a:rPr lang="ru-RU"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й</a:t>
            </a:r>
            <a:endParaRPr sz="1500" dirty="0">
              <a:latin typeface="Montserrat SemiBold"/>
              <a:cs typeface="Montserrat Semi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4047" y="4006341"/>
            <a:ext cx="4688840" cy="146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485">
              <a:lnSpc>
                <a:spcPct val="100000"/>
              </a:lnSpc>
            </a:pPr>
            <a:r>
              <a:rPr sz="1500" spc="-5" dirty="0">
                <a:solidFill>
                  <a:srgbClr val="2B2A29"/>
                </a:solidFill>
                <a:latin typeface="Montserrat"/>
                <a:cs typeface="Montserrat"/>
              </a:rPr>
              <a:t>Строительство</a:t>
            </a:r>
            <a:endParaRPr sz="1500" dirty="0">
              <a:latin typeface="Montserrat"/>
              <a:cs typeface="Montserrat"/>
            </a:endParaRPr>
          </a:p>
          <a:p>
            <a:pPr marL="1882775">
              <a:lnSpc>
                <a:spcPct val="100000"/>
              </a:lnSpc>
              <a:spcBef>
                <a:spcPts val="35"/>
              </a:spcBef>
            </a:pPr>
            <a:r>
              <a:rPr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3</a:t>
            </a:r>
            <a:r>
              <a:rPr lang="ru-RU"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4</a:t>
            </a:r>
            <a:r>
              <a:rPr sz="1500" b="1" spc="-75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5" dirty="0" err="1" smtClean="0">
                <a:solidFill>
                  <a:srgbClr val="FFCC00"/>
                </a:solidFill>
                <a:latin typeface="Montserrat SemiBold"/>
                <a:cs typeface="Montserrat SemiBold"/>
              </a:rPr>
              <a:t>предприяти</a:t>
            </a:r>
            <a:r>
              <a:rPr lang="ru-RU" sz="1500" b="1" spc="-5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я</a:t>
            </a:r>
            <a:endParaRPr sz="1500" dirty="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B2A29"/>
                </a:solidFill>
                <a:latin typeface="Montserrat SemiBold"/>
                <a:cs typeface="Montserrat SemiBold"/>
              </a:rPr>
              <a:t>Сельскохозяйственное </a:t>
            </a:r>
            <a:r>
              <a:rPr sz="1800" b="1" dirty="0">
                <a:solidFill>
                  <a:srgbClr val="2B2A29"/>
                </a:solidFill>
                <a:latin typeface="Montserrat SemiBold"/>
                <a:cs typeface="Montserrat SemiBold"/>
              </a:rPr>
              <a:t>производство</a:t>
            </a:r>
            <a:endParaRPr sz="1800" dirty="0">
              <a:latin typeface="Montserrat SemiBold"/>
              <a:cs typeface="Montserrat SemiBold"/>
            </a:endParaRPr>
          </a:p>
          <a:p>
            <a:pPr marL="637540" marR="168910">
              <a:lnSpc>
                <a:spcPct val="100000"/>
              </a:lnSpc>
              <a:spcBef>
                <a:spcPts val="675"/>
              </a:spcBef>
            </a:pP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Разведение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крупного рогатого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скота</a:t>
            </a:r>
            <a:r>
              <a:rPr sz="1200" spc="-85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молочного  </a:t>
            </a:r>
            <a:r>
              <a:rPr sz="1200" spc="-5" dirty="0">
                <a:solidFill>
                  <a:srgbClr val="2B2A29"/>
                </a:solidFill>
                <a:latin typeface="Montserrat"/>
                <a:cs typeface="Montserrat"/>
              </a:rPr>
              <a:t>направления,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овец и</a:t>
            </a:r>
            <a:r>
              <a:rPr sz="1200" spc="-80" dirty="0">
                <a:solidFill>
                  <a:srgbClr val="2B2A29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2B2A29"/>
                </a:solidFill>
                <a:latin typeface="Montserrat"/>
                <a:cs typeface="Montserrat"/>
              </a:rPr>
              <a:t>коз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4842" y="2983992"/>
            <a:ext cx="16967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3</a:t>
            </a:r>
            <a:r>
              <a:rPr lang="ru-RU" sz="1500" b="1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2</a:t>
            </a:r>
            <a:r>
              <a:rPr sz="1500" b="1" spc="-80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5" dirty="0" err="1" smtClean="0">
                <a:solidFill>
                  <a:srgbClr val="FFCC00"/>
                </a:solidFill>
                <a:latin typeface="Montserrat SemiBold"/>
                <a:cs typeface="Montserrat SemiBold"/>
              </a:rPr>
              <a:t>предприяти</a:t>
            </a:r>
            <a:r>
              <a:rPr lang="ru-RU" sz="1500" b="1" spc="-5" dirty="0" smtClean="0">
                <a:solidFill>
                  <a:srgbClr val="FFCC00"/>
                </a:solidFill>
                <a:latin typeface="Montserrat SemiBold"/>
                <a:cs typeface="Montserrat SemiBold"/>
              </a:rPr>
              <a:t>я</a:t>
            </a:r>
            <a:endParaRPr sz="1500" dirty="0">
              <a:latin typeface="Montserrat SemiBold"/>
              <a:cs typeface="Montserrat Semi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73579" y="1496567"/>
            <a:ext cx="553212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62500" y="1461516"/>
            <a:ext cx="580644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7644" y="3441191"/>
            <a:ext cx="502919" cy="502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05473" y="9355718"/>
            <a:ext cx="102870" cy="1797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000" spc="-5" dirty="0">
                <a:solidFill>
                  <a:srgbClr val="615F5D"/>
                </a:solidFill>
                <a:latin typeface="Montserrat"/>
                <a:cs typeface="Montserrat"/>
              </a:rPr>
              <a:t>9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3437" y="9411630"/>
            <a:ext cx="3047365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solidFill>
                  <a:srgbClr val="3C3C3B"/>
                </a:solidFill>
                <a:latin typeface="Montserrat"/>
                <a:cs typeface="Montserrat"/>
              </a:rPr>
              <a:t>Гаврилов-Ямский муниципальный</a:t>
            </a:r>
            <a:r>
              <a:rPr sz="1100" spc="-70" dirty="0">
                <a:solidFill>
                  <a:srgbClr val="3C3C3B"/>
                </a:solidFill>
                <a:latin typeface="Montserrat"/>
                <a:cs typeface="Montserrat"/>
              </a:rPr>
              <a:t> </a:t>
            </a:r>
            <a:r>
              <a:rPr sz="1100" spc="-5" dirty="0">
                <a:solidFill>
                  <a:srgbClr val="3C3C3B"/>
                </a:solidFill>
                <a:latin typeface="Montserrat"/>
                <a:cs typeface="Montserrat"/>
              </a:rPr>
              <a:t>округ</a:t>
            </a:r>
            <a:endParaRPr sz="11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A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1713</Words>
  <Application>Microsoft Office PowerPoint</Application>
  <PresentationFormat>Лист A4 (210x297 мм)</PresentationFormat>
  <Paragraphs>460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Инвестиционный  профиль</vt:lpstr>
      <vt:lpstr>Презентация PowerPoint</vt:lpstr>
      <vt:lpstr>Презентация PowerPoint</vt:lpstr>
      <vt:lpstr>Презентация PowerPoint</vt:lpstr>
      <vt:lpstr>Презентация PowerPoint</vt:lpstr>
      <vt:lpstr>1120,5</vt:lpstr>
      <vt:lpstr>Презентация PowerPoint</vt:lpstr>
      <vt:lpstr>Развитие  промышленности  и АПК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 инвестиционные  ниши</vt:lpstr>
      <vt:lpstr>Презентация PowerPoint</vt:lpstr>
      <vt:lpstr>Меры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Гаврилов-Ямский муниципальный район</dc:title>
  <dc:creator>Елизавета Меллис</dc:creator>
  <cp:lastModifiedBy>oepdi_1</cp:lastModifiedBy>
  <cp:revision>2</cp:revision>
  <dcterms:created xsi:type="dcterms:W3CDTF">2025-03-19T15:50:41Z</dcterms:created>
  <dcterms:modified xsi:type="dcterms:W3CDTF">2025-03-19T13:22:20Z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2025-03-19T00:00:00Z</vt:filetime>
  </property>
</Properties>
</file>